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8" r:id="rId5"/>
    <p:sldId id="267" r:id="rId6"/>
    <p:sldId id="269" r:id="rId7"/>
    <p:sldId id="260" r:id="rId8"/>
    <p:sldId id="270" r:id="rId9"/>
    <p:sldId id="262" r:id="rId10"/>
    <p:sldId id="272" r:id="rId11"/>
    <p:sldId id="271" r:id="rId12"/>
    <p:sldId id="265" r:id="rId13"/>
    <p:sldId id="282" r:id="rId14"/>
    <p:sldId id="279" r:id="rId15"/>
    <p:sldId id="295" r:id="rId16"/>
    <p:sldId id="285" r:id="rId17"/>
    <p:sldId id="296" r:id="rId18"/>
    <p:sldId id="287" r:id="rId19"/>
    <p:sldId id="297" r:id="rId20"/>
    <p:sldId id="288" r:id="rId21"/>
    <p:sldId id="307" r:id="rId22"/>
    <p:sldId id="301" r:id="rId23"/>
    <p:sldId id="302"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pic>
        <p:nvPicPr>
          <p:cNvPr id="7" name="6 Imagen"/>
          <p:cNvPicPr>
            <a:picLocks noChangeAspect="1"/>
          </p:cNvPicPr>
          <p:nvPr userDrawn="1"/>
        </p:nvPicPr>
        <p:blipFill rotWithShape="1">
          <a:blip r:embed="rId2">
            <a:extLst>
              <a:ext uri="{28A0092B-C50C-407E-A947-70E740481C1C}">
                <a14:useLocalDpi xmlns:a14="http://schemas.microsoft.com/office/drawing/2010/main" val="0"/>
              </a:ext>
            </a:extLst>
          </a:blip>
          <a:srcRect b="2933"/>
          <a:stretch/>
        </p:blipFill>
        <p:spPr>
          <a:xfrm>
            <a:off x="0" y="0"/>
            <a:ext cx="9144000" cy="6858000"/>
          </a:xfrm>
          <a:prstGeom prst="rect">
            <a:avLst/>
          </a:prstGeom>
        </p:spPr>
      </p:pic>
    </p:spTree>
    <p:extLst>
      <p:ext uri="{BB962C8B-B14F-4D97-AF65-F5344CB8AC3E}">
        <p14:creationId xmlns:p14="http://schemas.microsoft.com/office/powerpoint/2010/main" val="185950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2576181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494990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10945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88227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4" name="3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pic>
        <p:nvPicPr>
          <p:cNvPr id="7" name="6 Imagen"/>
          <p:cNvPicPr>
            <a:picLocks noChangeAspect="1"/>
          </p:cNvPicPr>
          <p:nvPr userDrawn="1"/>
        </p:nvPicPr>
        <p:blipFill rotWithShape="1">
          <a:blip r:embed="rId2">
            <a:extLst>
              <a:ext uri="{28A0092B-C50C-407E-A947-70E740481C1C}">
                <a14:useLocalDpi xmlns:a14="http://schemas.microsoft.com/office/drawing/2010/main" val="0"/>
              </a:ext>
            </a:extLst>
          </a:blip>
          <a:srcRect t="71269" b="7895"/>
          <a:stretch/>
        </p:blipFill>
        <p:spPr>
          <a:xfrm>
            <a:off x="0" y="5413248"/>
            <a:ext cx="9144000" cy="1472136"/>
          </a:xfrm>
          <a:prstGeom prst="rect">
            <a:avLst/>
          </a:prstGeom>
        </p:spPr>
      </p:pic>
    </p:spTree>
    <p:extLst>
      <p:ext uri="{BB962C8B-B14F-4D97-AF65-F5344CB8AC3E}">
        <p14:creationId xmlns:p14="http://schemas.microsoft.com/office/powerpoint/2010/main" val="147702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3157890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324249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327376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181544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81116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7DCCCF-1F50-4704-8E5E-707047E1A29D}" type="datetimeFigureOut">
              <a:rPr lang="es-MX" smtClean="0"/>
              <a:t>15/01/2016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C14368D-AD88-43EF-AB4F-F147FFF4C07C}" type="slidenum">
              <a:rPr lang="es-MX" smtClean="0"/>
              <a:t>‹Nº›</a:t>
            </a:fld>
            <a:endParaRPr lang="es-MX"/>
          </a:p>
        </p:txBody>
      </p:sp>
    </p:spTree>
    <p:extLst>
      <p:ext uri="{BB962C8B-B14F-4D97-AF65-F5344CB8AC3E}">
        <p14:creationId xmlns:p14="http://schemas.microsoft.com/office/powerpoint/2010/main" val="13461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DCCCF-1F50-4704-8E5E-707047E1A29D}" type="datetimeFigureOut">
              <a:rPr lang="es-MX" smtClean="0"/>
              <a:t>15/01/2016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4368D-AD88-43EF-AB4F-F147FFF4C07C}" type="slidenum">
              <a:rPr lang="es-MX" smtClean="0"/>
              <a:t>‹Nº›</a:t>
            </a:fld>
            <a:endParaRPr lang="es-MX"/>
          </a:p>
        </p:txBody>
      </p:sp>
      <p:pic>
        <p:nvPicPr>
          <p:cNvPr id="7" name="6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7 Imagen"/>
          <p:cNvPicPr>
            <a:picLocks noChangeAspect="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71463" y="554147"/>
            <a:ext cx="1021645" cy="570597"/>
          </a:xfrm>
          <a:prstGeom prst="rect">
            <a:avLst/>
          </a:prstGeom>
        </p:spPr>
      </p:pic>
    </p:spTree>
    <p:extLst>
      <p:ext uri="{BB962C8B-B14F-4D97-AF65-F5344CB8AC3E}">
        <p14:creationId xmlns:p14="http://schemas.microsoft.com/office/powerpoint/2010/main" val="1878051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5157192"/>
            <a:ext cx="6840760" cy="1569660"/>
          </a:xfrm>
          <a:prstGeom prst="rect">
            <a:avLst/>
          </a:prstGeom>
          <a:noFill/>
        </p:spPr>
        <p:txBody>
          <a:bodyPr wrap="square" rtlCol="0">
            <a:spAutoFit/>
          </a:bodyPr>
          <a:lstStyle/>
          <a:p>
            <a:pPr algn="ctr"/>
            <a:r>
              <a:rPr lang="es-MX"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Lucida Fax" panose="02060602050505020204" pitchFamily="18" charset="0"/>
                <a:cs typeface="Arial" panose="020B0604020202020204" pitchFamily="34" charset="0"/>
              </a:rPr>
              <a:t>INFORME DE ACTIVIDADES 2015</a:t>
            </a:r>
            <a:endParaRPr lang="es-MX"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Lucida Fax" panose="02060602050505020204" pitchFamily="18" charset="0"/>
              <a:cs typeface="Arial" panose="020B0604020202020204" pitchFamily="34" charset="0"/>
            </a:endParaRPr>
          </a:p>
        </p:txBody>
      </p:sp>
      <p:pic>
        <p:nvPicPr>
          <p:cNvPr id="5" name="4 Imagen"/>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907704" y="836712"/>
            <a:ext cx="5472608" cy="3056496"/>
          </a:xfrm>
          <a:prstGeom prst="rect">
            <a:avLst/>
          </a:prstGeom>
        </p:spPr>
      </p:pic>
    </p:spTree>
    <p:extLst>
      <p:ext uri="{BB962C8B-B14F-4D97-AF65-F5344CB8AC3E}">
        <p14:creationId xmlns:p14="http://schemas.microsoft.com/office/powerpoint/2010/main" val="25809617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3501008"/>
            <a:ext cx="7128792"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MAYO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1703053507"/>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676014751"/>
              </p:ext>
            </p:extLst>
          </p:nvPr>
        </p:nvGraphicFramePr>
        <p:xfrm>
          <a:off x="611560" y="1268760"/>
          <a:ext cx="7992885" cy="4028440"/>
        </p:xfrm>
        <a:graphic>
          <a:graphicData uri="http://schemas.openxmlformats.org/drawingml/2006/table">
            <a:tbl>
              <a:tblPr firstRow="1" bandRow="1">
                <a:tableStyleId>{F5AB1C69-6EDB-4FF4-983F-18BD219EF322}</a:tableStyleId>
              </a:tblPr>
              <a:tblGrid>
                <a:gridCol w="1008112"/>
                <a:gridCol w="1141235"/>
                <a:gridCol w="5843538"/>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r>
                        <a:rPr lang="es-MX" sz="1600" b="0" dirty="0" smtClean="0">
                          <a:solidFill>
                            <a:srgbClr val="262626"/>
                          </a:solidFill>
                          <a:effectLst/>
                          <a:latin typeface="+mn-lt"/>
                          <a:ea typeface="Times New Roman"/>
                          <a:cs typeface="Tahoma"/>
                        </a:rPr>
                        <a:t>5/05</a:t>
                      </a:r>
                      <a:endParaRPr lang="es-MX" sz="1600" b="0" dirty="0">
                        <a:effectLst/>
                        <a:latin typeface="+mn-lt"/>
                        <a:ea typeface="Times New Roman"/>
                        <a:cs typeface="Times New Roman"/>
                      </a:endParaRPr>
                    </a:p>
                  </a:txBody>
                  <a:tcPr marL="68580" marR="68580" marT="0" marB="0"/>
                </a:tc>
                <a:tc>
                  <a:txBody>
                    <a:bodyPr/>
                    <a:lstStyle/>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r>
                        <a:rPr lang="es-MX" sz="1600" b="0" dirty="0" smtClean="0">
                          <a:solidFill>
                            <a:srgbClr val="262626"/>
                          </a:solidFill>
                          <a:effectLst/>
                          <a:latin typeface="+mn-lt"/>
                          <a:ea typeface="Times New Roman"/>
                          <a:cs typeface="Tahoma"/>
                        </a:rPr>
                        <a:t>12:00 </a:t>
                      </a:r>
                      <a:r>
                        <a:rPr lang="es-MX" sz="1600" b="0" dirty="0" err="1">
                          <a:solidFill>
                            <a:srgbClr val="262626"/>
                          </a:solidFill>
                          <a:effectLst/>
                          <a:latin typeface="+mn-lt"/>
                          <a:ea typeface="Times New Roman"/>
                          <a:cs typeface="Tahoma"/>
                        </a:rPr>
                        <a:t>hrs</a:t>
                      </a:r>
                      <a:r>
                        <a:rPr lang="es-MX" sz="1600" b="0" dirty="0">
                          <a:solidFill>
                            <a:srgbClr val="262626"/>
                          </a:solidFill>
                          <a:effectLst/>
                          <a:latin typeface="+mn-lt"/>
                          <a:ea typeface="Times New Roman"/>
                          <a:cs typeface="Tahoma"/>
                        </a:rPr>
                        <a:t>.</a:t>
                      </a:r>
                      <a:endParaRPr lang="es-MX" sz="1600" b="0" dirty="0">
                        <a:effectLst/>
                        <a:latin typeface="+mn-lt"/>
                        <a:ea typeface="Times New Roman"/>
                        <a:cs typeface="Times New Roman"/>
                      </a:endParaRPr>
                    </a:p>
                  </a:txBody>
                  <a:tcPr marL="68580" marR="68580" marT="0" marB="0"/>
                </a:tc>
                <a:tc>
                  <a:txBody>
                    <a:bodyPr/>
                    <a:lstStyle/>
                    <a:p>
                      <a:pPr algn="just">
                        <a:spcAft>
                          <a:spcPts val="0"/>
                        </a:spcAft>
                      </a:pPr>
                      <a:r>
                        <a:rPr lang="es-MX" sz="1600" b="1" dirty="0">
                          <a:solidFill>
                            <a:srgbClr val="262626"/>
                          </a:solidFill>
                          <a:effectLst/>
                          <a:latin typeface="+mn-lt"/>
                          <a:ea typeface="Times New Roman"/>
                          <a:cs typeface="Times New Roman"/>
                        </a:rPr>
                        <a:t> </a:t>
                      </a:r>
                      <a:endParaRPr lang="es-MX" sz="160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Conferencia de Prensa-Agencias de viajes AMAV apoyan a la a la Cruz Roja Mexicana, se entregó un cheque por 50 mil pesos</a:t>
                      </a:r>
                      <a:r>
                        <a:rPr lang="es-MX" sz="1600" b="0" dirty="0" smtClean="0">
                          <a:solidFill>
                            <a:srgbClr val="262626"/>
                          </a:solidFill>
                          <a:effectLst/>
                          <a:latin typeface="+mn-lt"/>
                          <a:ea typeface="Times New Roman"/>
                          <a:cs typeface="Times New Roman"/>
                        </a:rPr>
                        <a:t>.</a:t>
                      </a: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b="1" dirty="0" smtClean="0">
                        <a:solidFill>
                          <a:srgbClr val="262626"/>
                        </a:solidFill>
                        <a:effectLst/>
                        <a:latin typeface="+mn-lt"/>
                        <a:ea typeface="Times New Roman"/>
                        <a:cs typeface="Times New Roman"/>
                      </a:endParaRPr>
                    </a:p>
                    <a:p>
                      <a:pPr algn="just">
                        <a:spcAft>
                          <a:spcPts val="0"/>
                        </a:spcAft>
                      </a:pPr>
                      <a:endParaRPr lang="es-MX" sz="1600" dirty="0">
                        <a:effectLst/>
                        <a:latin typeface="+mn-lt"/>
                        <a:ea typeface="Times New Roman"/>
                        <a:cs typeface="Times New Roman"/>
                      </a:endParaRPr>
                    </a:p>
                  </a:txBody>
                  <a:tcPr marL="68580" marR="68580" marT="0" marB="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600" b="0" dirty="0" smtClean="0">
                        <a:solidFill>
                          <a:srgbClr val="262626"/>
                        </a:solidFill>
                        <a:effectLst/>
                        <a:latin typeface="+mn-lt"/>
                        <a:ea typeface="Times New Roman"/>
                        <a:cs typeface="Tahoma"/>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600" b="0" dirty="0" smtClean="0">
                          <a:solidFill>
                            <a:srgbClr val="262626"/>
                          </a:solidFill>
                          <a:effectLst/>
                          <a:latin typeface="+mn-lt"/>
                          <a:ea typeface="Times New Roman"/>
                          <a:cs typeface="Tahoma"/>
                        </a:rPr>
                        <a:t>11/05</a:t>
                      </a:r>
                      <a:endParaRPr lang="es-MX" sz="1600" b="0" dirty="0" smtClean="0">
                        <a:effectLst/>
                        <a:latin typeface="+mn-lt"/>
                        <a:ea typeface="Times New Roman"/>
                        <a:cs typeface="Times New Roman"/>
                      </a:endParaRPr>
                    </a:p>
                    <a:p>
                      <a:pPr algn="ctr">
                        <a:spcAft>
                          <a:spcPts val="0"/>
                        </a:spcAft>
                      </a:pPr>
                      <a:endParaRPr lang="es-MX" sz="1600" b="0" dirty="0">
                        <a:effectLst/>
                        <a:latin typeface="+mn-lt"/>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b="0" dirty="0" smtClean="0">
                          <a:solidFill>
                            <a:srgbClr val="262626"/>
                          </a:solidFill>
                          <a:effectLst/>
                          <a:latin typeface="+mn-lt"/>
                          <a:ea typeface="Times New Roman"/>
                          <a:cs typeface="Tahoma"/>
                        </a:rPr>
                        <a:t>15:00 </a:t>
                      </a:r>
                      <a:r>
                        <a:rPr lang="es-MX" sz="1600" b="0" dirty="0" err="1" smtClean="0">
                          <a:solidFill>
                            <a:srgbClr val="262626"/>
                          </a:solidFill>
                          <a:effectLst/>
                          <a:latin typeface="+mn-lt"/>
                          <a:ea typeface="Times New Roman"/>
                          <a:cs typeface="Tahoma"/>
                        </a:rPr>
                        <a:t>hrs</a:t>
                      </a:r>
                      <a:r>
                        <a:rPr lang="es-MX" sz="1600" b="0" dirty="0" smtClean="0">
                          <a:solidFill>
                            <a:srgbClr val="262626"/>
                          </a:solidFill>
                          <a:effectLst/>
                          <a:latin typeface="+mn-lt"/>
                          <a:ea typeface="Times New Roman"/>
                          <a:cs typeface="Tahoma"/>
                        </a:rPr>
                        <a:t>.</a:t>
                      </a:r>
                      <a:endParaRPr lang="es-MX" sz="1600" b="0" dirty="0" smtClean="0">
                        <a:effectLst/>
                        <a:latin typeface="+mn-lt"/>
                        <a:ea typeface="Times New Roman"/>
                        <a:cs typeface="Times New Roman"/>
                      </a:endParaRP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b="0" dirty="0" smtClean="0">
                          <a:solidFill>
                            <a:srgbClr val="262626"/>
                          </a:solidFill>
                          <a:effectLst/>
                          <a:latin typeface="+mn-lt"/>
                          <a:ea typeface="Times New Roman"/>
                          <a:cs typeface="Times New Roman"/>
                        </a:rPr>
                        <a:t>Comida de trabajo con Frank López/Director de Turismo Municipal/ Tema: Licencias de Funcionamiento en Mesas de Hospitalidad.</a:t>
                      </a:r>
                      <a:endParaRPr lang="es-MX" sz="1600" b="0" dirty="0">
                        <a:effectLst/>
                        <a:latin typeface="+mn-lt"/>
                        <a:ea typeface="Times New Roman"/>
                        <a:cs typeface="Times New Roman"/>
                      </a:endParaRPr>
                    </a:p>
                  </a:txBody>
                  <a:tcPr marL="68580" marR="68580" marT="0" marB="0" anchor="ctr"/>
                </a:tc>
              </a:tr>
            </a:tbl>
          </a:graphicData>
        </a:graphic>
      </p:graphicFrame>
      <p:pic>
        <p:nvPicPr>
          <p:cNvPr id="5" name="4 Imagen" descr="https://scontent-mia1-1.xx.fbcdn.net/hphotos-xpf1/v/t1.0-9/11011030_1582605695331969_7772536487808312045_n.jpg?oh=1341ace3f235f151579704c7f62bbf6a&amp;oe=5600575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2492896"/>
            <a:ext cx="2736304" cy="1949153"/>
          </a:xfrm>
          <a:prstGeom prst="rect">
            <a:avLst/>
          </a:prstGeom>
          <a:noFill/>
          <a:ln>
            <a:noFill/>
          </a:ln>
        </p:spPr>
      </p:pic>
      <p:pic>
        <p:nvPicPr>
          <p:cNvPr id="6" name="5 Imagen" descr="https://scontent-mia1-1.xx.fbcdn.net/hphotos-xpf1/v/t1.0-9/11209598_1582605691998636_2302247818877062395_n.jpg?oh=f17601ac4f341c6ea073c52c4099795d&amp;oe=56092BC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2492896"/>
            <a:ext cx="2875652" cy="1949154"/>
          </a:xfrm>
          <a:prstGeom prst="rect">
            <a:avLst/>
          </a:prstGeom>
          <a:noFill/>
          <a:ln>
            <a:noFill/>
          </a:ln>
        </p:spPr>
      </p:pic>
    </p:spTree>
    <p:extLst>
      <p:ext uri="{BB962C8B-B14F-4D97-AF65-F5344CB8AC3E}">
        <p14:creationId xmlns:p14="http://schemas.microsoft.com/office/powerpoint/2010/main" val="32108178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245824525"/>
              </p:ext>
            </p:extLst>
          </p:nvPr>
        </p:nvGraphicFramePr>
        <p:xfrm>
          <a:off x="539552" y="1255608"/>
          <a:ext cx="7992885" cy="5024129"/>
        </p:xfrm>
        <a:graphic>
          <a:graphicData uri="http://schemas.openxmlformats.org/drawingml/2006/table">
            <a:tbl>
              <a:tblPr firstRow="1" bandRow="1">
                <a:tableStyleId>{F5AB1C69-6EDB-4FF4-983F-18BD219EF322}</a:tableStyleId>
              </a:tblPr>
              <a:tblGrid>
                <a:gridCol w="1008112"/>
                <a:gridCol w="1141235"/>
                <a:gridCol w="5843538"/>
              </a:tblGrid>
              <a:tr h="391169">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552674">
                <a:tc>
                  <a:txBody>
                    <a:bodyPr/>
                    <a:lstStyle/>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r>
                        <a:rPr lang="es-MX" sz="1600" b="0" dirty="0" smtClean="0">
                          <a:solidFill>
                            <a:srgbClr val="262626"/>
                          </a:solidFill>
                          <a:effectLst/>
                          <a:latin typeface="+mn-lt"/>
                          <a:ea typeface="Times New Roman"/>
                          <a:cs typeface="Tahoma"/>
                        </a:rPr>
                        <a:t>28/05</a:t>
                      </a:r>
                      <a:endParaRPr lang="es-MX" sz="1600" b="0" dirty="0">
                        <a:effectLst/>
                        <a:latin typeface="+mn-lt"/>
                        <a:ea typeface="Times New Roman"/>
                        <a:cs typeface="Times New Roman"/>
                      </a:endParaRPr>
                    </a:p>
                  </a:txBody>
                  <a:tcPr marL="68580" marR="68580" marT="0" marB="0"/>
                </a:tc>
                <a:tc>
                  <a:txBody>
                    <a:bodyPr/>
                    <a:lstStyle/>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r>
                        <a:rPr lang="es-MX" sz="1600" b="0" dirty="0" smtClean="0">
                          <a:solidFill>
                            <a:srgbClr val="262626"/>
                          </a:solidFill>
                          <a:effectLst/>
                          <a:latin typeface="+mn-lt"/>
                          <a:ea typeface="Times New Roman"/>
                          <a:cs typeface="Tahoma"/>
                        </a:rPr>
                        <a:t>08:00 </a:t>
                      </a:r>
                      <a:r>
                        <a:rPr lang="es-MX" sz="1600" b="0" dirty="0" err="1">
                          <a:solidFill>
                            <a:srgbClr val="262626"/>
                          </a:solidFill>
                          <a:effectLst/>
                          <a:latin typeface="+mn-lt"/>
                          <a:ea typeface="Times New Roman"/>
                          <a:cs typeface="Tahoma"/>
                        </a:rPr>
                        <a:t>hrs</a:t>
                      </a:r>
                      <a:r>
                        <a:rPr lang="es-MX" sz="1600" b="0" dirty="0">
                          <a:solidFill>
                            <a:srgbClr val="262626"/>
                          </a:solidFill>
                          <a:effectLst/>
                          <a:latin typeface="+mn-lt"/>
                          <a:ea typeface="Times New Roman"/>
                          <a:cs typeface="Tahoma"/>
                        </a:rPr>
                        <a:t>.</a:t>
                      </a:r>
                      <a:endParaRPr lang="es-MX" sz="1600" b="0" dirty="0">
                        <a:effectLst/>
                        <a:latin typeface="+mn-lt"/>
                        <a:ea typeface="Times New Roman"/>
                        <a:cs typeface="Times New Roman"/>
                      </a:endParaRPr>
                    </a:p>
                  </a:txBody>
                  <a:tcPr marL="68580" marR="68580" marT="0" marB="0"/>
                </a:tc>
                <a:tc>
                  <a:txBody>
                    <a:bodyPr/>
                    <a:lstStyle/>
                    <a:p>
                      <a:pPr algn="just">
                        <a:spcAft>
                          <a:spcPts val="0"/>
                        </a:spcAft>
                      </a:pPr>
                      <a:r>
                        <a:rPr lang="es-MX" sz="1600" b="0" dirty="0" smtClean="0">
                          <a:solidFill>
                            <a:srgbClr val="262626"/>
                          </a:solidFill>
                          <a:effectLst/>
                          <a:latin typeface="+mn-lt"/>
                          <a:ea typeface="Times New Roman"/>
                          <a:cs typeface="Times New Roman"/>
                        </a:rPr>
                        <a:t>Reunión </a:t>
                      </a:r>
                      <a:r>
                        <a:rPr lang="es-MX" sz="1600" b="0" dirty="0">
                          <a:solidFill>
                            <a:srgbClr val="262626"/>
                          </a:solidFill>
                          <a:effectLst/>
                          <a:latin typeface="+mn-lt"/>
                          <a:ea typeface="Times New Roman"/>
                          <a:cs typeface="Times New Roman"/>
                        </a:rPr>
                        <a:t>Foro Turístico: Candidato del PAN a la Alcaldía de Los Cabos y agencias de viajes, transportistas y empresas del ámbito turístico/ Hotel Barceló Gran Faro / Asistieron de AMAV Q. Roo Sergio González Rubiera en su carácter de Vicepresidente Nacional de Destinos de Playa, Julián Balbuena, Fernando </a:t>
                      </a:r>
                      <a:r>
                        <a:rPr lang="es-MX" sz="1600" b="0" dirty="0" err="1">
                          <a:solidFill>
                            <a:srgbClr val="262626"/>
                          </a:solidFill>
                          <a:effectLst/>
                          <a:latin typeface="+mn-lt"/>
                          <a:ea typeface="Times New Roman"/>
                          <a:cs typeface="Times New Roman"/>
                        </a:rPr>
                        <a:t>Barbachano</a:t>
                      </a:r>
                      <a:r>
                        <a:rPr lang="es-MX" sz="1600" b="0" dirty="0">
                          <a:solidFill>
                            <a:srgbClr val="262626"/>
                          </a:solidFill>
                          <a:effectLst/>
                          <a:latin typeface="+mn-lt"/>
                          <a:ea typeface="Times New Roman"/>
                          <a:cs typeface="Times New Roman"/>
                        </a:rPr>
                        <a:t> y Manuel carrera Consejeros de AMAV Q. Roo / El tema principal fue buscar el acercamiento para presentarles la problemática del transporte que se presenta en ese Destino. </a:t>
                      </a:r>
                      <a:r>
                        <a:rPr lang="es-MX" sz="1600" b="1" dirty="0">
                          <a:solidFill>
                            <a:srgbClr val="262626"/>
                          </a:solidFill>
                          <a:effectLst/>
                          <a:latin typeface="+mn-lt"/>
                          <a:ea typeface="Times New Roman"/>
                          <a:cs typeface="Times New Roman"/>
                        </a:rPr>
                        <a:t>Por separado se anexa Orden del Día de la Reunión y notas de prensa.</a:t>
                      </a:r>
                      <a:endParaRPr lang="es-MX" sz="1600" b="1"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txBody>
                  <a:tcPr marL="68580" marR="68580" marT="0" marB="0"/>
                </a:tc>
              </a:tr>
            </a:tbl>
          </a:graphicData>
        </a:graphic>
      </p:graphicFrame>
      <p:pic>
        <p:nvPicPr>
          <p:cNvPr id="5" name="4 Imagen" descr="C:\Users\AMAV\AppData\Local\Microsoft\Windows\Temporary Internet Files\Content.Outlook\0WSSU00R\FullSizeRender (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3933056"/>
            <a:ext cx="2520280" cy="2232248"/>
          </a:xfrm>
          <a:prstGeom prst="rect">
            <a:avLst/>
          </a:prstGeom>
          <a:noFill/>
          <a:ln>
            <a:noFill/>
          </a:ln>
        </p:spPr>
      </p:pic>
    </p:spTree>
    <p:extLst>
      <p:ext uri="{BB962C8B-B14F-4D97-AF65-F5344CB8AC3E}">
        <p14:creationId xmlns:p14="http://schemas.microsoft.com/office/powerpoint/2010/main" val="286398194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3501008"/>
            <a:ext cx="7128792"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JULIO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1070930665"/>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48332133"/>
              </p:ext>
            </p:extLst>
          </p:nvPr>
        </p:nvGraphicFramePr>
        <p:xfrm>
          <a:off x="611560" y="2276872"/>
          <a:ext cx="7992885" cy="1346200"/>
        </p:xfrm>
        <a:graphic>
          <a:graphicData uri="http://schemas.openxmlformats.org/drawingml/2006/table">
            <a:tbl>
              <a:tblPr firstRow="1" bandRow="1">
                <a:tableStyleId>{F5AB1C69-6EDB-4FF4-983F-18BD219EF322}</a:tableStyleId>
              </a:tblPr>
              <a:tblGrid>
                <a:gridCol w="1008112"/>
                <a:gridCol w="1141235"/>
                <a:gridCol w="5843538"/>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spcAft>
                          <a:spcPts val="0"/>
                        </a:spcAft>
                      </a:pPr>
                      <a:r>
                        <a:rPr lang="es-MX" sz="1600" b="0" dirty="0">
                          <a:solidFill>
                            <a:srgbClr val="262626"/>
                          </a:solidFill>
                          <a:effectLst/>
                          <a:latin typeface="+mn-lt"/>
                          <a:ea typeface="Times New Roman"/>
                          <a:cs typeface="Times New Roman"/>
                        </a:rPr>
                        <a:t>3/07</a:t>
                      </a:r>
                      <a:endParaRPr lang="es-MX" sz="1600" b="0" dirty="0">
                        <a:effectLst/>
                        <a:latin typeface="+mn-lt"/>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600" b="0" dirty="0" smtClean="0">
                        <a:solidFill>
                          <a:srgbClr val="262626"/>
                        </a:solidFill>
                        <a:effectLst/>
                        <a:latin typeface="+mn-lt"/>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600" b="0" dirty="0" smtClean="0">
                          <a:solidFill>
                            <a:srgbClr val="262626"/>
                          </a:solidFill>
                          <a:effectLst/>
                          <a:latin typeface="+mn-lt"/>
                          <a:ea typeface="Times New Roman"/>
                          <a:cs typeface="Times New Roman"/>
                        </a:rPr>
                        <a:t>20:30 </a:t>
                      </a:r>
                      <a:r>
                        <a:rPr lang="es-MX" sz="1600" b="0" dirty="0" err="1" smtClean="0">
                          <a:solidFill>
                            <a:srgbClr val="262626"/>
                          </a:solidFill>
                          <a:effectLst/>
                          <a:latin typeface="+mn-lt"/>
                          <a:ea typeface="Times New Roman"/>
                          <a:cs typeface="Times New Roman"/>
                        </a:rPr>
                        <a:t>hrs</a:t>
                      </a:r>
                      <a:r>
                        <a:rPr lang="es-MX" sz="1600" b="0" dirty="0" smtClean="0">
                          <a:solidFill>
                            <a:srgbClr val="262626"/>
                          </a:solidFill>
                          <a:effectLst/>
                          <a:latin typeface="+mn-lt"/>
                          <a:ea typeface="Times New Roman"/>
                          <a:cs typeface="Times New Roman"/>
                        </a:rPr>
                        <a:t>.</a:t>
                      </a:r>
                      <a:endParaRPr lang="es-MX" sz="1600" b="0" dirty="0" smtClean="0">
                        <a:effectLst/>
                        <a:latin typeface="+mn-lt"/>
                        <a:ea typeface="Times New Roman"/>
                        <a:cs typeface="Times New Roman"/>
                      </a:endParaRPr>
                    </a:p>
                    <a:p>
                      <a:pPr algn="ctr">
                        <a:spcAft>
                          <a:spcPts val="0"/>
                        </a:spcAft>
                      </a:pPr>
                      <a:endParaRPr lang="es-MX" sz="1600" b="0" dirty="0">
                        <a:effectLst/>
                        <a:latin typeface="+mn-lt"/>
                        <a:ea typeface="Times New Roman"/>
                        <a:cs typeface="Times New Roman"/>
                      </a:endParaRP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b="0" dirty="0" smtClean="0">
                          <a:solidFill>
                            <a:srgbClr val="000000"/>
                          </a:solidFill>
                          <a:effectLst/>
                          <a:latin typeface="+mn-lt"/>
                          <a:ea typeface="Times New Roman"/>
                          <a:cs typeface="Times New Roman"/>
                        </a:rPr>
                        <a:t>Gran Cena Baile Anual AMAV Q. Roo con motivo de sus 39 Aniversario y el “Día del Agente de Viajes” / Hotel Grand Park Royal Cancún Caribe. </a:t>
                      </a:r>
                      <a:r>
                        <a:rPr lang="es-MX" sz="1600" b="0" dirty="0" smtClean="0">
                          <a:solidFill>
                            <a:srgbClr val="000000"/>
                          </a:solidFill>
                          <a:effectLst/>
                          <a:latin typeface="+mn-lt"/>
                          <a:ea typeface="Times New Roman"/>
                          <a:cs typeface="Times New Roman"/>
                        </a:rPr>
                        <a:t> Casi</a:t>
                      </a:r>
                      <a:r>
                        <a:rPr lang="es-MX" sz="1600" b="0" baseline="0" dirty="0" smtClean="0">
                          <a:solidFill>
                            <a:srgbClr val="000000"/>
                          </a:solidFill>
                          <a:effectLst/>
                          <a:latin typeface="+mn-lt"/>
                          <a:ea typeface="Times New Roman"/>
                          <a:cs typeface="Times New Roman"/>
                        </a:rPr>
                        <a:t> 300 asistentes</a:t>
                      </a:r>
                      <a:endParaRPr lang="es-MX" sz="1600" b="0" dirty="0" smtClean="0">
                        <a:effectLst/>
                        <a:latin typeface="+mn-lt"/>
                        <a:ea typeface="Times New Roman"/>
                        <a:cs typeface="Times New Roman"/>
                      </a:endParaRPr>
                    </a:p>
                    <a:p>
                      <a:pPr algn="just">
                        <a:spcAft>
                          <a:spcPts val="0"/>
                        </a:spcAft>
                      </a:pPr>
                      <a:endParaRPr lang="es-MX" sz="1600" b="0" dirty="0">
                        <a:effectLst/>
                        <a:latin typeface="+mn-lt"/>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0139381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3501008"/>
            <a:ext cx="7128792"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AGOSTO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3466264968"/>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455311518"/>
              </p:ext>
            </p:extLst>
          </p:nvPr>
        </p:nvGraphicFramePr>
        <p:xfrm>
          <a:off x="467544" y="1844824"/>
          <a:ext cx="8208913" cy="1102360"/>
        </p:xfrm>
        <a:graphic>
          <a:graphicData uri="http://schemas.openxmlformats.org/drawingml/2006/table">
            <a:tbl>
              <a:tblPr firstRow="1" bandRow="1">
                <a:tableStyleId>{F5AB1C69-6EDB-4FF4-983F-18BD219EF322}</a:tableStyleId>
              </a:tblPr>
              <a:tblGrid>
                <a:gridCol w="1008112"/>
                <a:gridCol w="1199327"/>
                <a:gridCol w="6001474"/>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spcAft>
                          <a:spcPts val="0"/>
                        </a:spcAft>
                      </a:pPr>
                      <a:r>
                        <a:rPr lang="es-MX" sz="1600" b="0" dirty="0" smtClean="0">
                          <a:solidFill>
                            <a:srgbClr val="262626"/>
                          </a:solidFill>
                          <a:effectLst/>
                          <a:latin typeface="+mn-lt"/>
                          <a:ea typeface="Times New Roman"/>
                          <a:cs typeface="Times New Roman"/>
                        </a:rPr>
                        <a:t>6/08</a:t>
                      </a:r>
                      <a:endParaRPr lang="es-MX" sz="1600" b="0" dirty="0">
                        <a:effectLst/>
                        <a:latin typeface="+mn-lt"/>
                        <a:ea typeface="Times New Roman"/>
                        <a:cs typeface="Times New Roman"/>
                      </a:endParaRPr>
                    </a:p>
                  </a:txBody>
                  <a:tcPr marL="68580" marR="68580" marT="0" marB="0" anchor="ctr"/>
                </a:tc>
                <a:tc>
                  <a:txBody>
                    <a:bodyPr/>
                    <a:lstStyle/>
                    <a:p>
                      <a:pPr algn="ctr">
                        <a:spcAft>
                          <a:spcPts val="0"/>
                        </a:spcAft>
                      </a:pPr>
                      <a:r>
                        <a:rPr lang="es-MX" sz="1600" b="0" dirty="0" smtClean="0">
                          <a:effectLst/>
                          <a:latin typeface="+mn-lt"/>
                          <a:ea typeface="Times New Roman"/>
                          <a:cs typeface="Times New Roman"/>
                        </a:rPr>
                        <a:t>17:00 </a:t>
                      </a:r>
                      <a:r>
                        <a:rPr lang="es-MX" sz="1600" b="0" dirty="0" err="1" smtClean="0">
                          <a:effectLst/>
                          <a:latin typeface="+mn-lt"/>
                          <a:ea typeface="Times New Roman"/>
                          <a:cs typeface="Times New Roman"/>
                        </a:rPr>
                        <a:t>hrs</a:t>
                      </a:r>
                      <a:r>
                        <a:rPr lang="es-MX" sz="1600" b="0" dirty="0" smtClean="0">
                          <a:effectLst/>
                          <a:latin typeface="+mn-lt"/>
                          <a:ea typeface="Times New Roman"/>
                          <a:cs typeface="Times New Roman"/>
                        </a:rPr>
                        <a:t>.</a:t>
                      </a:r>
                      <a:endParaRPr lang="es-MX" sz="1600" b="0" dirty="0">
                        <a:effectLst/>
                        <a:latin typeface="+mn-lt"/>
                        <a:ea typeface="Times New Roman"/>
                        <a:cs typeface="Times New Roman"/>
                      </a:endParaRP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b="0" dirty="0" smtClean="0">
                          <a:solidFill>
                            <a:srgbClr val="262626"/>
                          </a:solidFill>
                          <a:effectLst/>
                          <a:latin typeface="+mn-lt"/>
                          <a:ea typeface="Times New Roman"/>
                          <a:cs typeface="Times New Roman"/>
                        </a:rPr>
                        <a:t>Reunión – Comida con Mauricio </a:t>
                      </a:r>
                      <a:r>
                        <a:rPr lang="es-MX" sz="1600" b="0" dirty="0" err="1" smtClean="0">
                          <a:solidFill>
                            <a:srgbClr val="262626"/>
                          </a:solidFill>
                          <a:effectLst/>
                          <a:latin typeface="+mn-lt"/>
                          <a:ea typeface="Times New Roman"/>
                          <a:cs typeface="Times New Roman"/>
                        </a:rPr>
                        <a:t>Saad</a:t>
                      </a:r>
                      <a:r>
                        <a:rPr lang="es-MX" sz="1600" b="0" dirty="0" smtClean="0">
                          <a:solidFill>
                            <a:srgbClr val="262626"/>
                          </a:solidFill>
                          <a:effectLst/>
                          <a:latin typeface="+mn-lt"/>
                          <a:ea typeface="Times New Roman"/>
                          <a:cs typeface="Times New Roman"/>
                        </a:rPr>
                        <a:t> de Migración y Frank López/Temas: Discriminación a turismo </a:t>
                      </a:r>
                      <a:r>
                        <a:rPr lang="es-MX" sz="1600" b="0" dirty="0" err="1" smtClean="0">
                          <a:solidFill>
                            <a:srgbClr val="262626"/>
                          </a:solidFill>
                          <a:effectLst/>
                          <a:latin typeface="+mn-lt"/>
                          <a:ea typeface="Times New Roman"/>
                          <a:cs typeface="Times New Roman"/>
                        </a:rPr>
                        <a:t>Latam</a:t>
                      </a:r>
                      <a:r>
                        <a:rPr lang="es-MX" sz="1600" b="0" dirty="0" smtClean="0">
                          <a:solidFill>
                            <a:srgbClr val="262626"/>
                          </a:solidFill>
                          <a:effectLst/>
                          <a:latin typeface="+mn-lt"/>
                          <a:ea typeface="Times New Roman"/>
                          <a:cs typeface="Times New Roman"/>
                        </a:rPr>
                        <a:t>, Avances en Migración, Licencias de funcionamiento y Protección Civil.</a:t>
                      </a:r>
                      <a:endParaRPr lang="es-MX" sz="1600" b="0" dirty="0">
                        <a:effectLst/>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778563436"/>
      </p:ext>
    </p:extLst>
  </p:cSld>
  <p:clrMapOvr>
    <a:masterClrMapping/>
  </p:clrMapOvr>
  <mc:AlternateContent xmlns:mc="http://schemas.openxmlformats.org/markup-compatibility/2006" xmlns:p14="http://schemas.microsoft.com/office/powerpoint/2010/main">
    <mc:Choice Requires="p14">
      <p:transition spd="slow" p14:dur="1600">
        <p14:prism dir="u"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3729" y="2852936"/>
            <a:ext cx="8964488" cy="2308324"/>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SEPTIEMBRE </a:t>
            </a:r>
          </a:p>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122671098"/>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147984684"/>
              </p:ext>
            </p:extLst>
          </p:nvPr>
        </p:nvGraphicFramePr>
        <p:xfrm>
          <a:off x="395535" y="1340768"/>
          <a:ext cx="8208913" cy="4516120"/>
        </p:xfrm>
        <a:graphic>
          <a:graphicData uri="http://schemas.openxmlformats.org/drawingml/2006/table">
            <a:tbl>
              <a:tblPr firstRow="1" bandRow="1">
                <a:tableStyleId>{F5AB1C69-6EDB-4FF4-983F-18BD219EF322}</a:tableStyleId>
              </a:tblPr>
              <a:tblGrid>
                <a:gridCol w="1008112"/>
                <a:gridCol w="1199327"/>
                <a:gridCol w="6001474"/>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spcAft>
                          <a:spcPts val="0"/>
                        </a:spcAft>
                      </a:pPr>
                      <a:r>
                        <a:rPr lang="es-MX" sz="1600" dirty="0" smtClean="0">
                          <a:solidFill>
                            <a:srgbClr val="262626"/>
                          </a:solidFill>
                          <a:effectLst/>
                          <a:latin typeface="+mn-lt"/>
                          <a:ea typeface="Times New Roman"/>
                          <a:cs typeface="Times New Roman"/>
                        </a:rPr>
                        <a:t>10/09</a:t>
                      </a:r>
                      <a:endParaRPr lang="es-MX" sz="1600" dirty="0">
                        <a:effectLst/>
                        <a:latin typeface="+mn-lt"/>
                        <a:ea typeface="Times New Roman"/>
                        <a:cs typeface="Times New Roman"/>
                      </a:endParaRPr>
                    </a:p>
                  </a:txBody>
                  <a:tcPr marL="68580" marR="68580" marT="0" marB="0"/>
                </a:tc>
                <a:tc>
                  <a:txBody>
                    <a:bodyPr/>
                    <a:lstStyle/>
                    <a:p>
                      <a:pPr algn="ctr">
                        <a:spcAft>
                          <a:spcPts val="0"/>
                        </a:spcAft>
                      </a:pPr>
                      <a:r>
                        <a:rPr lang="en-US" sz="1600" b="0" dirty="0">
                          <a:solidFill>
                            <a:srgbClr val="262626"/>
                          </a:solidFill>
                          <a:effectLst/>
                          <a:latin typeface="+mn-lt"/>
                          <a:ea typeface="Times New Roman"/>
                          <a:cs typeface="Times New Roman"/>
                        </a:rPr>
                        <a:t>09:00 a 14:00 hrs.</a:t>
                      </a:r>
                      <a:endParaRPr lang="es-MX" sz="1600" b="0" dirty="0">
                        <a:effectLst/>
                        <a:latin typeface="+mn-lt"/>
                        <a:ea typeface="Times New Roman"/>
                        <a:cs typeface="Times New Roman"/>
                      </a:endParaRPr>
                    </a:p>
                    <a:p>
                      <a:pPr algn="ctr">
                        <a:spcAft>
                          <a:spcPts val="0"/>
                        </a:spcAft>
                      </a:pPr>
                      <a:r>
                        <a:rPr lang="en-US"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p>
                      <a:pPr algn="ctr">
                        <a:spcAft>
                          <a:spcPts val="0"/>
                        </a:spcAft>
                      </a:pPr>
                      <a:r>
                        <a:rPr lang="en-US"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p>
                      <a:pPr algn="ctr">
                        <a:spcAft>
                          <a:spcPts val="0"/>
                        </a:spcAft>
                      </a:pPr>
                      <a:r>
                        <a:rPr lang="en-US"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txBody>
                  <a:tcPr marL="68580" marR="68580" marT="0" marB="0"/>
                </a:tc>
                <a:tc>
                  <a:txBody>
                    <a:bodyPr/>
                    <a:lstStyle/>
                    <a:p>
                      <a:pPr algn="just">
                        <a:spcAft>
                          <a:spcPts val="0"/>
                        </a:spcAft>
                      </a:pPr>
                      <a:r>
                        <a:rPr lang="es-MX" sz="1600" b="0" dirty="0">
                          <a:solidFill>
                            <a:srgbClr val="262626"/>
                          </a:solidFill>
                          <a:effectLst/>
                          <a:latin typeface="+mn-lt"/>
                          <a:ea typeface="Times New Roman"/>
                          <a:cs typeface="Times New Roman"/>
                        </a:rPr>
                        <a:t>Participación - Gran FORO Ciudadanos por la Transparencia en la Arena Moon, (Entrega de propuesta Ciudadana a Diputados locales). Participaron más de 500 asistentes al Foro.</a:t>
                      </a: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a:effectLst/>
                        <a:latin typeface="+mn-lt"/>
                        <a:ea typeface="Times New Roman"/>
                        <a:cs typeface="Times New Roman"/>
                      </a:endParaRPr>
                    </a:p>
                  </a:txBody>
                  <a:tcPr marL="68580" marR="68580" marT="0" marB="0"/>
                </a:tc>
              </a:tr>
              <a:tr h="370840">
                <a:tc>
                  <a:txBody>
                    <a:bodyPr/>
                    <a:lstStyle/>
                    <a:p>
                      <a:pPr algn="ctr">
                        <a:spcAft>
                          <a:spcPts val="0"/>
                        </a:spcAft>
                      </a:pPr>
                      <a:r>
                        <a:rPr lang="es-MX" sz="1600" b="0" dirty="0" smtClean="0">
                          <a:solidFill>
                            <a:srgbClr val="262626"/>
                          </a:solidFill>
                          <a:effectLst/>
                          <a:latin typeface="+mn-lt"/>
                          <a:ea typeface="Times New Roman"/>
                          <a:cs typeface="Times New Roman"/>
                        </a:rPr>
                        <a:t>10/09</a:t>
                      </a:r>
                      <a:endParaRPr lang="es-MX" sz="1600" b="0" dirty="0">
                        <a:effectLst/>
                        <a:latin typeface="+mn-lt"/>
                        <a:ea typeface="Times New Roman"/>
                        <a:cs typeface="Times New Roman"/>
                      </a:endParaRPr>
                    </a:p>
                  </a:txBody>
                  <a:tcPr marL="68580" marR="68580" marT="0" marB="0"/>
                </a:tc>
                <a:tc>
                  <a:txBody>
                    <a:bodyPr/>
                    <a:lstStyle/>
                    <a:p>
                      <a:pPr algn="ctr">
                        <a:spcAft>
                          <a:spcPts val="0"/>
                        </a:spcAft>
                      </a:pPr>
                      <a:r>
                        <a:rPr lang="en-US" sz="1600" b="0" dirty="0" smtClean="0">
                          <a:solidFill>
                            <a:srgbClr val="262626"/>
                          </a:solidFill>
                          <a:effectLst/>
                          <a:latin typeface="+mn-lt"/>
                          <a:ea typeface="Times New Roman"/>
                          <a:cs typeface="Times New Roman"/>
                        </a:rPr>
                        <a:t>19:00 </a:t>
                      </a:r>
                      <a:r>
                        <a:rPr lang="en-US" sz="1600" b="0" dirty="0">
                          <a:solidFill>
                            <a:srgbClr val="262626"/>
                          </a:solidFill>
                          <a:effectLst/>
                          <a:latin typeface="+mn-lt"/>
                          <a:ea typeface="Times New Roman"/>
                          <a:cs typeface="Times New Roman"/>
                        </a:rPr>
                        <a:t>hrs.</a:t>
                      </a:r>
                      <a:endParaRPr lang="es-MX" sz="1600" b="0" dirty="0">
                        <a:effectLst/>
                        <a:latin typeface="+mn-lt"/>
                        <a:ea typeface="Times New Roman"/>
                        <a:cs typeface="Times New Roman"/>
                      </a:endParaRPr>
                    </a:p>
                    <a:p>
                      <a:pPr algn="ctr">
                        <a:spcAft>
                          <a:spcPts val="0"/>
                        </a:spcAft>
                      </a:pPr>
                      <a:r>
                        <a:rPr lang="en-US"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txBody>
                  <a:tcPr marL="68580" marR="68580" marT="0" marB="0"/>
                </a:tc>
                <a:tc>
                  <a:txBody>
                    <a:bodyPr/>
                    <a:lstStyle/>
                    <a:p>
                      <a:pPr algn="just">
                        <a:spcAft>
                          <a:spcPts val="0"/>
                        </a:spcAft>
                      </a:pPr>
                      <a:r>
                        <a:rPr lang="es-MX" sz="1600" b="0" dirty="0" err="1" smtClean="0">
                          <a:solidFill>
                            <a:srgbClr val="262626"/>
                          </a:solidFill>
                          <a:effectLst/>
                          <a:latin typeface="+mn-lt"/>
                          <a:ea typeface="Times New Roman"/>
                          <a:cs typeface="Times New Roman"/>
                        </a:rPr>
                        <a:t>Cocktail</a:t>
                      </a:r>
                      <a:r>
                        <a:rPr lang="es-MX" sz="1600" b="0" dirty="0" smtClean="0">
                          <a:solidFill>
                            <a:srgbClr val="262626"/>
                          </a:solidFill>
                          <a:effectLst/>
                          <a:latin typeface="+mn-lt"/>
                          <a:ea typeface="Times New Roman"/>
                          <a:cs typeface="Times New Roman"/>
                        </a:rPr>
                        <a:t> </a:t>
                      </a:r>
                      <a:r>
                        <a:rPr lang="es-MX" sz="1600" b="0" dirty="0">
                          <a:solidFill>
                            <a:srgbClr val="262626"/>
                          </a:solidFill>
                          <a:effectLst/>
                          <a:latin typeface="+mn-lt"/>
                          <a:ea typeface="Times New Roman"/>
                          <a:cs typeface="Times New Roman"/>
                        </a:rPr>
                        <a:t>de Bienvenida “Encuentro de Negocios AMAV-Avianca 2015” en Hotel </a:t>
                      </a:r>
                      <a:r>
                        <a:rPr lang="es-MX" sz="1600" b="0" dirty="0" err="1">
                          <a:solidFill>
                            <a:srgbClr val="262626"/>
                          </a:solidFill>
                          <a:effectLst/>
                          <a:latin typeface="+mn-lt"/>
                          <a:ea typeface="Times New Roman"/>
                          <a:cs typeface="Times New Roman"/>
                        </a:rPr>
                        <a:t>Royalton</a:t>
                      </a:r>
                      <a:r>
                        <a:rPr lang="es-MX" sz="1600" b="0" dirty="0">
                          <a:solidFill>
                            <a:srgbClr val="262626"/>
                          </a:solidFill>
                          <a:effectLst/>
                          <a:latin typeface="+mn-lt"/>
                          <a:ea typeface="Times New Roman"/>
                          <a:cs typeface="Times New Roman"/>
                        </a:rPr>
                        <a:t> con Mayoristas de Perú y Colombia.  </a:t>
                      </a: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a:effectLst/>
                        <a:latin typeface="+mn-lt"/>
                        <a:ea typeface="Times New Roman"/>
                        <a:cs typeface="Times New Roman"/>
                      </a:endParaRPr>
                    </a:p>
                  </a:txBody>
                  <a:tcPr marL="68580" marR="68580" marT="0" marB="0" anchor="ctr"/>
                </a:tc>
              </a:tr>
              <a:tr h="370840">
                <a:tc>
                  <a:txBody>
                    <a:bodyPr/>
                    <a:lstStyle/>
                    <a:p>
                      <a:pPr algn="ctr">
                        <a:spcAft>
                          <a:spcPts val="0"/>
                        </a:spcAft>
                      </a:pPr>
                      <a:r>
                        <a:rPr lang="es-MX" sz="1600" b="0" dirty="0" smtClean="0">
                          <a:solidFill>
                            <a:srgbClr val="262626"/>
                          </a:solidFill>
                          <a:effectLst/>
                          <a:latin typeface="+mn-lt"/>
                          <a:ea typeface="Times New Roman"/>
                          <a:cs typeface="Times New Roman"/>
                        </a:rPr>
                        <a:t>14/09</a:t>
                      </a:r>
                      <a:endParaRPr lang="es-MX" sz="1600" b="0" dirty="0">
                        <a:effectLst/>
                        <a:latin typeface="+mn-lt"/>
                        <a:ea typeface="Times New Roman"/>
                        <a:cs typeface="Times New Roman"/>
                      </a:endParaRPr>
                    </a:p>
                  </a:txBody>
                  <a:tcPr marL="68580" marR="68580" marT="0" marB="0" anchor="ctr"/>
                </a:tc>
                <a:tc>
                  <a:txBody>
                    <a:bodyPr/>
                    <a:lstStyle/>
                    <a:p>
                      <a:pPr>
                        <a:spcAft>
                          <a:spcPts val="0"/>
                        </a:spcAft>
                      </a:pPr>
                      <a:r>
                        <a:rPr lang="es-MX"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txBody>
                  <a:tcPr marL="68580" marR="68580" marT="0" marB="0" anchor="ctr"/>
                </a:tc>
                <a:tc>
                  <a:txBody>
                    <a:bodyPr/>
                    <a:lstStyle/>
                    <a:p>
                      <a:pPr algn="just">
                        <a:spcAft>
                          <a:spcPts val="0"/>
                        </a:spcAft>
                      </a:pPr>
                      <a:r>
                        <a:rPr lang="es-MX" sz="1600" b="0" dirty="0">
                          <a:solidFill>
                            <a:srgbClr val="262626"/>
                          </a:solidFill>
                          <a:effectLst/>
                          <a:latin typeface="+mn-lt"/>
                          <a:ea typeface="Times New Roman"/>
                          <a:cs typeface="Times New Roman"/>
                        </a:rPr>
                        <a:t>Reunión con Legisladores y Secretario de Gobierno para seguimiento a  la Homologación de la Ley Estatal de Transparencia con la Federal.</a:t>
                      </a:r>
                      <a:endParaRPr lang="es-MX" sz="1600" b="0" dirty="0">
                        <a:effectLst/>
                        <a:latin typeface="+mn-lt"/>
                        <a:ea typeface="Times New Roman"/>
                        <a:cs typeface="Times New Roman"/>
                      </a:endParaRPr>
                    </a:p>
                  </a:txBody>
                  <a:tcPr marL="68580" marR="68580" marT="0" marB="0"/>
                </a:tc>
              </a:tr>
            </a:tbl>
          </a:graphicData>
        </a:graphic>
      </p:graphicFrame>
      <p:pic>
        <p:nvPicPr>
          <p:cNvPr id="3" name="2 Imagen" descr="C:\Users\AMAV\AppData\Local\Microsoft\Windows\Temporary Internet Files\Content.Outlook\0WSSU00R\IMG-20150910-WA001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2506583"/>
            <a:ext cx="1555115" cy="2074545"/>
          </a:xfrm>
          <a:prstGeom prst="rect">
            <a:avLst/>
          </a:prstGeom>
          <a:noFill/>
          <a:ln>
            <a:noFill/>
          </a:ln>
        </p:spPr>
      </p:pic>
      <p:pic>
        <p:nvPicPr>
          <p:cNvPr id="5" name="4 Imagen" descr="C:\Users\AMAV\AppData\Local\Microsoft\Windows\Temporary Internet Files\Content.Outlook\0WSSU00R\20150910_09192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2506583"/>
            <a:ext cx="2874645" cy="2074545"/>
          </a:xfrm>
          <a:prstGeom prst="rect">
            <a:avLst/>
          </a:prstGeom>
          <a:noFill/>
          <a:ln>
            <a:noFill/>
          </a:ln>
        </p:spPr>
      </p:pic>
    </p:spTree>
    <p:extLst>
      <p:ext uri="{BB962C8B-B14F-4D97-AF65-F5344CB8AC3E}">
        <p14:creationId xmlns:p14="http://schemas.microsoft.com/office/powerpoint/2010/main" val="2476190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43608" y="3501008"/>
            <a:ext cx="7272808"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OCTUBRE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2406238185"/>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03648" y="3501008"/>
            <a:ext cx="6696744"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ENERO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1073073251"/>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75811373"/>
              </p:ext>
            </p:extLst>
          </p:nvPr>
        </p:nvGraphicFramePr>
        <p:xfrm>
          <a:off x="323528" y="1628800"/>
          <a:ext cx="8496944" cy="1199391"/>
        </p:xfrm>
        <a:graphic>
          <a:graphicData uri="http://schemas.openxmlformats.org/drawingml/2006/table">
            <a:tbl>
              <a:tblPr firstRow="1" bandRow="1">
                <a:tableStyleId>{F5AB1C69-6EDB-4FF4-983F-18BD219EF322}</a:tableStyleId>
              </a:tblPr>
              <a:tblGrid>
                <a:gridCol w="936104"/>
                <a:gridCol w="1296144"/>
                <a:gridCol w="6264696"/>
              </a:tblGrid>
              <a:tr h="467871">
                <a:tc>
                  <a:txBody>
                    <a:bodyPr/>
                    <a:lstStyle/>
                    <a:p>
                      <a:pPr algn="ctr"/>
                      <a:r>
                        <a:rPr lang="es-MX" sz="1600" b="1" kern="1200" dirty="0" smtClean="0">
                          <a:solidFill>
                            <a:schemeClr val="lt1"/>
                          </a:solidFill>
                          <a:effectLst/>
                          <a:latin typeface="+mn-lt"/>
                          <a:ea typeface="+mn-ea"/>
                          <a:cs typeface="+mn-cs"/>
                        </a:rPr>
                        <a:t>Fecha</a:t>
                      </a:r>
                      <a:endParaRPr lang="es-MX" sz="1600" dirty="0"/>
                    </a:p>
                  </a:txBody>
                  <a:tcPr/>
                </a:tc>
                <a:tc>
                  <a:txBody>
                    <a:bodyPr/>
                    <a:lstStyle/>
                    <a:p>
                      <a:pPr algn="ctr"/>
                      <a:r>
                        <a:rPr lang="es-MX" sz="1600" b="1" kern="1200" dirty="0" smtClean="0">
                          <a:solidFill>
                            <a:schemeClr val="lt1"/>
                          </a:solidFill>
                          <a:effectLst/>
                          <a:latin typeface="+mn-lt"/>
                          <a:ea typeface="+mn-ea"/>
                          <a:cs typeface="+mn-cs"/>
                        </a:rPr>
                        <a:t>Hora</a:t>
                      </a:r>
                      <a:endParaRPr lang="es-MX" sz="1600" dirty="0"/>
                    </a:p>
                  </a:txBody>
                  <a:tcPr/>
                </a:tc>
                <a:tc>
                  <a:txBody>
                    <a:bodyPr/>
                    <a:lstStyle/>
                    <a:p>
                      <a:pPr algn="ctr"/>
                      <a:r>
                        <a:rPr lang="es-MX" sz="1600" b="1" kern="1200" dirty="0" smtClean="0">
                          <a:solidFill>
                            <a:schemeClr val="lt1"/>
                          </a:solidFill>
                          <a:effectLst/>
                          <a:latin typeface="+mn-lt"/>
                          <a:ea typeface="+mn-ea"/>
                          <a:cs typeface="+mn-cs"/>
                        </a:rPr>
                        <a:t>Actividad</a:t>
                      </a:r>
                      <a:endParaRPr lang="es-MX" sz="1600" dirty="0"/>
                    </a:p>
                  </a:txBody>
                  <a:tcPr/>
                </a:tc>
              </a:tr>
              <a:tr h="467871">
                <a:tc>
                  <a:txBody>
                    <a:bodyPr/>
                    <a:lstStyle/>
                    <a:p>
                      <a:pPr algn="ctr">
                        <a:spcAft>
                          <a:spcPts val="0"/>
                        </a:spcAft>
                      </a:pPr>
                      <a:r>
                        <a:rPr lang="es-MX" sz="1600" b="0" dirty="0" smtClean="0">
                          <a:solidFill>
                            <a:srgbClr val="262626"/>
                          </a:solidFill>
                          <a:effectLst/>
                          <a:latin typeface="+mn-lt"/>
                          <a:ea typeface="Times New Roman"/>
                          <a:cs typeface="Times New Roman"/>
                        </a:rPr>
                        <a:t>7/10</a:t>
                      </a:r>
                      <a:endParaRPr lang="es-MX" sz="1600" b="0" dirty="0">
                        <a:effectLst/>
                        <a:latin typeface="+mn-lt"/>
                        <a:ea typeface="Times New Roman"/>
                        <a:cs typeface="Times New Roman"/>
                      </a:endParaRPr>
                    </a:p>
                  </a:txBody>
                  <a:tcPr marL="68580" marR="68580" marT="0" marB="0" anchor="ctr"/>
                </a:tc>
                <a:tc>
                  <a:txBody>
                    <a:bodyPr/>
                    <a:lstStyle/>
                    <a:p>
                      <a:pPr algn="ctr">
                        <a:spcAft>
                          <a:spcPts val="0"/>
                        </a:spcAft>
                      </a:pPr>
                      <a:r>
                        <a:rPr lang="es-MX" sz="1600" b="0">
                          <a:solidFill>
                            <a:srgbClr val="262626"/>
                          </a:solidFill>
                          <a:effectLst/>
                          <a:latin typeface="+mn-lt"/>
                          <a:ea typeface="Times New Roman"/>
                          <a:cs typeface="Times New Roman"/>
                        </a:rPr>
                        <a:t>14:30 hrs.</a:t>
                      </a:r>
                      <a:endParaRPr lang="es-MX" sz="1600" b="0">
                        <a:effectLst/>
                        <a:latin typeface="+mn-lt"/>
                        <a:ea typeface="Times New Roman"/>
                        <a:cs typeface="Times New Roman"/>
                      </a:endParaRPr>
                    </a:p>
                  </a:txBody>
                  <a:tcPr marL="68580" marR="68580" marT="0" marB="0" anchor="ctr"/>
                </a:tc>
                <a:tc>
                  <a:txBody>
                    <a:bodyPr/>
                    <a:lstStyle/>
                    <a:p>
                      <a:pPr algn="just">
                        <a:spcAft>
                          <a:spcPts val="0"/>
                        </a:spcAft>
                      </a:pPr>
                      <a:r>
                        <a:rPr lang="es-MX" sz="1600" b="0" dirty="0">
                          <a:solidFill>
                            <a:srgbClr val="262626"/>
                          </a:solidFill>
                          <a:effectLst/>
                          <a:latin typeface="+mn-lt"/>
                          <a:ea typeface="Times New Roman"/>
                          <a:cs typeface="Times New Roman"/>
                        </a:rPr>
                        <a:t>Reunión de trabajo en la Cd. de </a:t>
                      </a:r>
                      <a:r>
                        <a:rPr lang="es-MX" sz="1600" b="0" dirty="0" err="1">
                          <a:solidFill>
                            <a:srgbClr val="262626"/>
                          </a:solidFill>
                          <a:effectLst/>
                          <a:latin typeface="+mn-lt"/>
                          <a:ea typeface="Times New Roman"/>
                          <a:cs typeface="Times New Roman"/>
                        </a:rPr>
                        <a:t>Mexico</a:t>
                      </a:r>
                      <a:r>
                        <a:rPr lang="es-MX" sz="1600" b="0" dirty="0">
                          <a:solidFill>
                            <a:srgbClr val="262626"/>
                          </a:solidFill>
                          <a:effectLst/>
                          <a:latin typeface="+mn-lt"/>
                          <a:ea typeface="Times New Roman"/>
                          <a:cs typeface="Times New Roman"/>
                        </a:rPr>
                        <a:t> con el Ing. Víctor Blake y el Lic. Cesar </a:t>
                      </a:r>
                      <a:r>
                        <a:rPr lang="es-MX" sz="1600" b="0" dirty="0" err="1">
                          <a:solidFill>
                            <a:srgbClr val="262626"/>
                          </a:solidFill>
                          <a:effectLst/>
                          <a:latin typeface="+mn-lt"/>
                          <a:ea typeface="Times New Roman"/>
                          <a:cs typeface="Times New Roman"/>
                        </a:rPr>
                        <a:t>Garizurieta</a:t>
                      </a:r>
                      <a:r>
                        <a:rPr lang="es-MX" sz="1600" b="0" dirty="0">
                          <a:solidFill>
                            <a:srgbClr val="262626"/>
                          </a:solidFill>
                          <a:effectLst/>
                          <a:latin typeface="+mn-lt"/>
                          <a:ea typeface="Times New Roman"/>
                          <a:cs typeface="Times New Roman"/>
                        </a:rPr>
                        <a:t> para el tema de la Estrategia Legal de Autotransporte Federal.</a:t>
                      </a:r>
                      <a:endParaRPr lang="es-MX" sz="1600" b="0" dirty="0">
                        <a:effectLst/>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3112213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71600" y="2852936"/>
            <a:ext cx="7272808" cy="2308324"/>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DICIEMBRE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3002051438"/>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706505678"/>
              </p:ext>
            </p:extLst>
          </p:nvPr>
        </p:nvGraphicFramePr>
        <p:xfrm>
          <a:off x="251520" y="1141483"/>
          <a:ext cx="8546535" cy="5311853"/>
        </p:xfrm>
        <a:graphic>
          <a:graphicData uri="http://schemas.openxmlformats.org/drawingml/2006/table">
            <a:tbl>
              <a:tblPr firstRow="1" bandRow="1">
                <a:tableStyleId>{F5AB1C69-6EDB-4FF4-983F-18BD219EF322}</a:tableStyleId>
              </a:tblPr>
              <a:tblGrid>
                <a:gridCol w="903292"/>
                <a:gridCol w="1112932"/>
                <a:gridCol w="6530311"/>
              </a:tblGrid>
              <a:tr h="435053">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4749522">
                <a:tc>
                  <a:txBody>
                    <a:bodyPr/>
                    <a:lstStyle/>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r>
                        <a:rPr lang="es-MX" sz="1600" dirty="0" smtClean="0">
                          <a:solidFill>
                            <a:srgbClr val="262626"/>
                          </a:solidFill>
                          <a:effectLst/>
                          <a:latin typeface="+mn-lt"/>
                          <a:ea typeface="Times New Roman"/>
                          <a:cs typeface="Times New Roman"/>
                        </a:rPr>
                        <a:t>15/12</a:t>
                      </a:r>
                      <a:endParaRPr lang="es-MX" sz="1600" dirty="0">
                        <a:effectLst/>
                        <a:latin typeface="+mn-lt"/>
                        <a:ea typeface="Times New Roman"/>
                        <a:cs typeface="Times New Roman"/>
                      </a:endParaRPr>
                    </a:p>
                  </a:txBody>
                  <a:tcPr marL="68580" marR="68580" marT="0" marB="0"/>
                </a:tc>
                <a:tc>
                  <a:txBody>
                    <a:bodyPr/>
                    <a:lstStyle/>
                    <a:p>
                      <a:pPr algn="ctr">
                        <a:spcAft>
                          <a:spcPts val="0"/>
                        </a:spcAft>
                      </a:pPr>
                      <a:r>
                        <a:rPr lang="es-MX" sz="1600" dirty="0">
                          <a:solidFill>
                            <a:srgbClr val="262626"/>
                          </a:solidFill>
                          <a:effectLst/>
                          <a:latin typeface="+mn-lt"/>
                          <a:ea typeface="Times New Roman"/>
                          <a:cs typeface="Times New Roman"/>
                        </a:rPr>
                        <a:t> </a:t>
                      </a:r>
                      <a:endParaRPr lang="es-MX" sz="1600" dirty="0">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endParaRPr lang="es-MX" sz="1600" dirty="0" smtClean="0">
                        <a:solidFill>
                          <a:srgbClr val="262626"/>
                        </a:solidFill>
                        <a:effectLst/>
                        <a:latin typeface="+mn-lt"/>
                        <a:ea typeface="Times New Roman"/>
                        <a:cs typeface="Times New Roman"/>
                      </a:endParaRPr>
                    </a:p>
                    <a:p>
                      <a:pPr algn="ctr">
                        <a:spcAft>
                          <a:spcPts val="0"/>
                        </a:spcAft>
                      </a:pPr>
                      <a:r>
                        <a:rPr lang="es-MX" sz="1600" dirty="0" smtClean="0">
                          <a:solidFill>
                            <a:srgbClr val="262626"/>
                          </a:solidFill>
                          <a:effectLst/>
                          <a:latin typeface="+mn-lt"/>
                          <a:ea typeface="Times New Roman"/>
                          <a:cs typeface="Times New Roman"/>
                        </a:rPr>
                        <a:t>13:00 </a:t>
                      </a:r>
                      <a:r>
                        <a:rPr lang="es-MX" sz="1600" dirty="0" err="1">
                          <a:solidFill>
                            <a:srgbClr val="262626"/>
                          </a:solidFill>
                          <a:effectLst/>
                          <a:latin typeface="+mn-lt"/>
                          <a:ea typeface="Times New Roman"/>
                          <a:cs typeface="Times New Roman"/>
                        </a:rPr>
                        <a:t>hrs</a:t>
                      </a:r>
                      <a:r>
                        <a:rPr lang="es-MX" sz="1600" dirty="0">
                          <a:solidFill>
                            <a:srgbClr val="262626"/>
                          </a:solidFill>
                          <a:effectLst/>
                          <a:latin typeface="+mn-lt"/>
                          <a:ea typeface="Times New Roman"/>
                          <a:cs typeface="Times New Roman"/>
                        </a:rPr>
                        <a:t>.</a:t>
                      </a:r>
                      <a:endParaRPr lang="es-MX" sz="1600" dirty="0">
                        <a:effectLst/>
                        <a:latin typeface="+mn-lt"/>
                        <a:ea typeface="Times New Roman"/>
                        <a:cs typeface="Times New Roman"/>
                      </a:endParaRPr>
                    </a:p>
                    <a:p>
                      <a:pPr algn="ctr">
                        <a:spcAft>
                          <a:spcPts val="0"/>
                        </a:spcAft>
                      </a:pPr>
                      <a:r>
                        <a:rPr lang="es-MX" sz="1600" dirty="0">
                          <a:solidFill>
                            <a:srgbClr val="262626"/>
                          </a:solidFill>
                          <a:effectLst/>
                          <a:latin typeface="+mn-lt"/>
                          <a:ea typeface="Times New Roman"/>
                          <a:cs typeface="Times New Roman"/>
                        </a:rPr>
                        <a:t> </a:t>
                      </a:r>
                      <a:endParaRPr lang="es-MX" sz="1600" dirty="0">
                        <a:effectLst/>
                        <a:latin typeface="+mn-lt"/>
                        <a:ea typeface="Times New Roman"/>
                        <a:cs typeface="Times New Roman"/>
                      </a:endParaRPr>
                    </a:p>
                  </a:txBody>
                  <a:tcPr marL="68580" marR="68580" marT="0" marB="0"/>
                </a:tc>
                <a:tc>
                  <a:txBody>
                    <a:bodyPr/>
                    <a:lstStyle/>
                    <a:p>
                      <a:pPr algn="just">
                        <a:spcAft>
                          <a:spcPts val="0"/>
                        </a:spcAft>
                      </a:pPr>
                      <a:r>
                        <a:rPr lang="es-MX" sz="1600" dirty="0">
                          <a:solidFill>
                            <a:srgbClr val="262626"/>
                          </a:solidFill>
                          <a:effectLst/>
                          <a:latin typeface="+mn-lt"/>
                          <a:ea typeface="Times New Roman"/>
                          <a:cs typeface="Times New Roman"/>
                        </a:rPr>
                        <a:t>Participación en la reunión de trabajo que convocó el Secretario de Turismo Federal Lic. Enrique de la Madrid Cordero y del Director General de FONATUR, Lic. Héctor Martín Gómez Barraza, para conocer las inquietudes, así como propuestas, con el fin de fomentar el fortalecimiento de la industria turística, el desarrollo regional de Quintana Roo y poder iniciar el periodo 2016 con nuevas estrategias y mayor dinamismo entre estas Dependencias Federales y la iniciativa privada.</a:t>
                      </a:r>
                      <a:endParaRPr lang="es-MX" sz="1600" dirty="0">
                        <a:effectLst/>
                        <a:latin typeface="+mn-lt"/>
                        <a:ea typeface="Times New Roman"/>
                        <a:cs typeface="Times New Roman"/>
                      </a:endParaRPr>
                    </a:p>
                    <a:p>
                      <a:pPr algn="just">
                        <a:spcAft>
                          <a:spcPts val="0"/>
                        </a:spcAft>
                      </a:pPr>
                      <a:r>
                        <a:rPr lang="es-MX" sz="1600" dirty="0">
                          <a:solidFill>
                            <a:srgbClr val="262626"/>
                          </a:solidFill>
                          <a:effectLst/>
                          <a:latin typeface="+mn-lt"/>
                          <a:ea typeface="Times New Roman"/>
                          <a:cs typeface="Times New Roman"/>
                        </a:rPr>
                        <a:t>Lugar: oficinas de la Secretaria Federal de Turismo</a:t>
                      </a:r>
                      <a:r>
                        <a:rPr lang="es-MX" sz="1600" dirty="0" smtClean="0">
                          <a:solidFill>
                            <a:srgbClr val="262626"/>
                          </a:solidFill>
                          <a:effectLst/>
                          <a:latin typeface="+mn-lt"/>
                          <a:ea typeface="Times New Roman"/>
                          <a:cs typeface="Times New Roman"/>
                        </a:rPr>
                        <a:t>.</a:t>
                      </a: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endParaRPr lang="es-MX" sz="1600" dirty="0" smtClean="0">
                        <a:solidFill>
                          <a:srgbClr val="262626"/>
                        </a:solidFill>
                        <a:effectLst/>
                        <a:latin typeface="+mn-lt"/>
                        <a:ea typeface="Times New Roman"/>
                        <a:cs typeface="Times New Roman"/>
                      </a:endParaRPr>
                    </a:p>
                    <a:p>
                      <a:pPr algn="just">
                        <a:spcAft>
                          <a:spcPts val="0"/>
                        </a:spcAft>
                      </a:pPr>
                      <a:r>
                        <a:rPr lang="es-MX" sz="1600" dirty="0" smtClean="0">
                          <a:solidFill>
                            <a:srgbClr val="262626"/>
                          </a:solidFill>
                          <a:effectLst/>
                          <a:latin typeface="+mn-lt"/>
                          <a:ea typeface="Times New Roman"/>
                          <a:cs typeface="Times New Roman"/>
                        </a:rPr>
                        <a:t> </a:t>
                      </a:r>
                      <a:endParaRPr lang="es-MX" sz="1600" dirty="0">
                        <a:effectLst/>
                        <a:latin typeface="+mn-lt"/>
                        <a:ea typeface="Times New Roman"/>
                        <a:cs typeface="Times New Roman"/>
                      </a:endParaRPr>
                    </a:p>
                  </a:txBody>
                  <a:tcPr marL="68580" marR="68580" marT="0" marB="0"/>
                </a:tc>
              </a:tr>
            </a:tbl>
          </a:graphicData>
        </a:graphic>
      </p:graphicFrame>
      <p:pic>
        <p:nvPicPr>
          <p:cNvPr id="5" name="4 Imagen" descr="C:\Users\AMAV\AppData\Local\Microsoft\Windows\Temporary Internet Files\Content.Outlook\0WSSU00R\IMG-20151215-WA0017.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1121" y="3648368"/>
            <a:ext cx="3600400" cy="2664296"/>
          </a:xfrm>
          <a:prstGeom prst="rect">
            <a:avLst/>
          </a:prstGeom>
          <a:noFill/>
          <a:ln>
            <a:noFill/>
          </a:ln>
        </p:spPr>
      </p:pic>
    </p:spTree>
    <p:extLst>
      <p:ext uri="{BB962C8B-B14F-4D97-AF65-F5344CB8AC3E}">
        <p14:creationId xmlns:p14="http://schemas.microsoft.com/office/powerpoint/2010/main" val="1801967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016677786"/>
              </p:ext>
            </p:extLst>
          </p:nvPr>
        </p:nvGraphicFramePr>
        <p:xfrm>
          <a:off x="251520" y="1628800"/>
          <a:ext cx="8546535" cy="2274118"/>
        </p:xfrm>
        <a:graphic>
          <a:graphicData uri="http://schemas.openxmlformats.org/drawingml/2006/table">
            <a:tbl>
              <a:tblPr firstRow="1" bandRow="1">
                <a:tableStyleId>{F5AB1C69-6EDB-4FF4-983F-18BD219EF322}</a:tableStyleId>
              </a:tblPr>
              <a:tblGrid>
                <a:gridCol w="1008112"/>
                <a:gridCol w="1145893"/>
                <a:gridCol w="6392530"/>
              </a:tblGrid>
              <a:tr h="338922">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1074400">
                <a:tc>
                  <a:txBody>
                    <a:bodyPr/>
                    <a:lstStyle/>
                    <a:p>
                      <a:pPr algn="ctr">
                        <a:spcAft>
                          <a:spcPts val="0"/>
                        </a:spcAft>
                      </a:pPr>
                      <a:r>
                        <a:rPr lang="es-MX" sz="1600" b="0" dirty="0" smtClean="0">
                          <a:solidFill>
                            <a:srgbClr val="262626"/>
                          </a:solidFill>
                          <a:effectLst/>
                          <a:latin typeface="+mn-lt"/>
                          <a:ea typeface="Times New Roman"/>
                          <a:cs typeface="Times New Roman"/>
                        </a:rPr>
                        <a:t>15/12</a:t>
                      </a:r>
                      <a:endParaRPr lang="es-MX" sz="1600" b="0" dirty="0">
                        <a:effectLst/>
                        <a:latin typeface="+mn-lt"/>
                        <a:ea typeface="Times New Roman"/>
                        <a:cs typeface="Times New Roman"/>
                      </a:endParaRPr>
                    </a:p>
                  </a:txBody>
                  <a:tcPr marL="68580" marR="68580" marT="0" marB="0" anchor="ctr"/>
                </a:tc>
                <a:tc>
                  <a:txBody>
                    <a:bodyPr/>
                    <a:lstStyle/>
                    <a:p>
                      <a:pPr algn="ctr">
                        <a:spcAft>
                          <a:spcPts val="0"/>
                        </a:spcAft>
                      </a:pPr>
                      <a:endParaRPr lang="es-MX" sz="1600" b="0" dirty="0">
                        <a:effectLst/>
                        <a:latin typeface="+mn-lt"/>
                        <a:ea typeface="Times New Roman"/>
                        <a:cs typeface="Times New Roman"/>
                      </a:endParaRPr>
                    </a:p>
                  </a:txBody>
                  <a:tcPr marL="68580" marR="68580" marT="0" marB="0" anchor="ctr"/>
                </a:tc>
                <a:tc>
                  <a:txBody>
                    <a:bodyPr/>
                    <a:lstStyle/>
                    <a:p>
                      <a:pPr algn="just">
                        <a:spcAft>
                          <a:spcPts val="0"/>
                        </a:spcAft>
                      </a:pPr>
                      <a:r>
                        <a:rPr lang="es-MX" sz="1600" b="0" dirty="0">
                          <a:solidFill>
                            <a:srgbClr val="262626"/>
                          </a:solidFill>
                          <a:effectLst/>
                          <a:latin typeface="+mn-lt"/>
                          <a:ea typeface="Times New Roman"/>
                          <a:cs typeface="Times New Roman"/>
                        </a:rPr>
                        <a:t> </a:t>
                      </a:r>
                      <a:r>
                        <a:rPr lang="es-MX" sz="1600" b="0" dirty="0" smtClean="0">
                          <a:solidFill>
                            <a:srgbClr val="262626"/>
                          </a:solidFill>
                          <a:effectLst/>
                          <a:latin typeface="+mn-lt"/>
                          <a:ea typeface="Times New Roman"/>
                          <a:cs typeface="Times New Roman"/>
                        </a:rPr>
                        <a:t>Se </a:t>
                      </a:r>
                      <a:r>
                        <a:rPr lang="es-MX" sz="1600" b="0" dirty="0">
                          <a:solidFill>
                            <a:srgbClr val="262626"/>
                          </a:solidFill>
                          <a:effectLst/>
                          <a:latin typeface="+mn-lt"/>
                          <a:ea typeface="Times New Roman"/>
                          <a:cs typeface="Times New Roman"/>
                        </a:rPr>
                        <a:t>mandó carta al Lic. Dafne D. López Martínez, Director General Patronato de las Unidades de Servicios Culturales y Turísticos del Estado de Yucatán, para manifestar nuestra preocupación e inconformidad por el estado que guarda el importante sito Arqueológico Chichen Itzá.(se adjunta carta)</a:t>
                      </a:r>
                      <a:endParaRPr lang="es-MX" sz="1600" b="0" dirty="0">
                        <a:effectLst/>
                        <a:latin typeface="+mn-lt"/>
                        <a:ea typeface="Times New Roman"/>
                        <a:cs typeface="Times New Roman"/>
                      </a:endParaRPr>
                    </a:p>
                  </a:txBody>
                  <a:tcPr marL="68580" marR="68580" marT="0" marB="0"/>
                </a:tc>
              </a:tr>
              <a:tr h="833958">
                <a:tc>
                  <a:txBody>
                    <a:bodyPr/>
                    <a:lstStyle/>
                    <a:p>
                      <a:pPr algn="ctr">
                        <a:spcAft>
                          <a:spcPts val="0"/>
                        </a:spcAft>
                      </a:pPr>
                      <a:endParaRPr lang="es-MX" sz="1600" b="0" dirty="0" smtClean="0">
                        <a:solidFill>
                          <a:srgbClr val="262626"/>
                        </a:solidFill>
                        <a:effectLst/>
                        <a:latin typeface="+mn-lt"/>
                        <a:ea typeface="Times New Roman"/>
                        <a:cs typeface="Times New Roman"/>
                      </a:endParaRPr>
                    </a:p>
                    <a:p>
                      <a:pPr algn="ctr">
                        <a:spcAft>
                          <a:spcPts val="0"/>
                        </a:spcAft>
                      </a:pPr>
                      <a:r>
                        <a:rPr lang="es-MX" sz="1600" b="0" dirty="0" smtClean="0">
                          <a:solidFill>
                            <a:srgbClr val="262626"/>
                          </a:solidFill>
                          <a:effectLst/>
                          <a:latin typeface="+mn-lt"/>
                          <a:ea typeface="Times New Roman"/>
                          <a:cs typeface="Times New Roman"/>
                        </a:rPr>
                        <a:t>21/12</a:t>
                      </a:r>
                      <a:endParaRPr lang="es-MX" sz="1600" b="0" dirty="0">
                        <a:effectLst/>
                        <a:latin typeface="+mn-lt"/>
                        <a:ea typeface="Times New Roman"/>
                        <a:cs typeface="Times New Roman"/>
                      </a:endParaRPr>
                    </a:p>
                  </a:txBody>
                  <a:tcPr marL="68580" marR="68580" marT="0" marB="0"/>
                </a:tc>
                <a:tc>
                  <a:txBody>
                    <a:bodyPr/>
                    <a:lstStyle/>
                    <a:p>
                      <a:pPr algn="ctr">
                        <a:spcAft>
                          <a:spcPts val="0"/>
                        </a:spcAft>
                      </a:pPr>
                      <a:endParaRPr lang="es-MX" sz="1600" b="0" dirty="0">
                        <a:effectLst/>
                        <a:latin typeface="+mn-lt"/>
                        <a:ea typeface="Times New Roman"/>
                        <a:cs typeface="Times New Roman"/>
                      </a:endParaRPr>
                    </a:p>
                  </a:txBody>
                  <a:tcPr marL="68580" marR="68580" marT="0" marB="0"/>
                </a:tc>
                <a:tc>
                  <a:txBody>
                    <a:bodyPr/>
                    <a:lstStyle/>
                    <a:p>
                      <a:pPr algn="just">
                        <a:spcAft>
                          <a:spcPts val="0"/>
                        </a:spcAft>
                      </a:pPr>
                      <a:r>
                        <a:rPr lang="es-MX" sz="1600" b="0" dirty="0">
                          <a:solidFill>
                            <a:srgbClr val="262626"/>
                          </a:solidFill>
                          <a:effectLst/>
                          <a:latin typeface="+mn-lt"/>
                          <a:ea typeface="Times New Roman"/>
                          <a:cs typeface="Times New Roman"/>
                        </a:rPr>
                        <a:t>Reunión con el Director General del Patronato de las Unidades de Servicios Culturales y Turísticos (</a:t>
                      </a:r>
                      <a:r>
                        <a:rPr lang="es-MX" sz="1600" b="0" dirty="0" err="1">
                          <a:solidFill>
                            <a:srgbClr val="262626"/>
                          </a:solidFill>
                          <a:effectLst/>
                          <a:latin typeface="+mn-lt"/>
                          <a:ea typeface="Times New Roman"/>
                          <a:cs typeface="Times New Roman"/>
                        </a:rPr>
                        <a:t>Cultur</a:t>
                      </a:r>
                      <a:r>
                        <a:rPr lang="es-MX" sz="1600" b="0" dirty="0">
                          <a:solidFill>
                            <a:srgbClr val="262626"/>
                          </a:solidFill>
                          <a:effectLst/>
                          <a:latin typeface="+mn-lt"/>
                          <a:ea typeface="Times New Roman"/>
                          <a:cs typeface="Times New Roman"/>
                        </a:rPr>
                        <a:t>), Dafne López Martínez, para externar mejorar las condiciones de la zona arqueológica de Chichen </a:t>
                      </a:r>
                      <a:r>
                        <a:rPr lang="es-MX" sz="1600" b="0" dirty="0" err="1">
                          <a:solidFill>
                            <a:srgbClr val="262626"/>
                          </a:solidFill>
                          <a:effectLst/>
                          <a:latin typeface="+mn-lt"/>
                          <a:ea typeface="Times New Roman"/>
                          <a:cs typeface="Times New Roman"/>
                        </a:rPr>
                        <a:t>Itza</a:t>
                      </a:r>
                      <a:r>
                        <a:rPr lang="es-MX" sz="1600" b="0" dirty="0">
                          <a:solidFill>
                            <a:srgbClr val="262626"/>
                          </a:solidFill>
                          <a:effectLst/>
                          <a:latin typeface="+mn-lt"/>
                          <a:ea typeface="Times New Roman"/>
                          <a:cs typeface="Times New Roman"/>
                        </a:rPr>
                        <a:t>.</a:t>
                      </a:r>
                      <a:endParaRPr lang="es-MX" sz="1600" b="0" dirty="0">
                        <a:effectLst/>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946631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4077584576"/>
              </p:ext>
            </p:extLst>
          </p:nvPr>
        </p:nvGraphicFramePr>
        <p:xfrm>
          <a:off x="539552" y="1772816"/>
          <a:ext cx="7992885" cy="1808480"/>
        </p:xfrm>
        <a:graphic>
          <a:graphicData uri="http://schemas.openxmlformats.org/drawingml/2006/table">
            <a:tbl>
              <a:tblPr firstRow="1" bandRow="1">
                <a:tableStyleId>{F5AB1C69-6EDB-4FF4-983F-18BD219EF322}</a:tableStyleId>
              </a:tblPr>
              <a:tblGrid>
                <a:gridCol w="1141841"/>
                <a:gridCol w="1007506"/>
                <a:gridCol w="5843538"/>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r>
                        <a:rPr lang="es-MX" sz="1600" kern="1200" dirty="0" smtClean="0">
                          <a:solidFill>
                            <a:schemeClr val="dk1"/>
                          </a:solidFill>
                          <a:effectLst/>
                          <a:latin typeface="+mj-lt"/>
                          <a:ea typeface="+mn-ea"/>
                          <a:cs typeface="+mn-cs"/>
                        </a:rPr>
                        <a:t>     </a:t>
                      </a:r>
                      <a:r>
                        <a:rPr lang="es-MX" sz="1600" kern="1200" dirty="0" smtClean="0">
                          <a:solidFill>
                            <a:schemeClr val="dk1"/>
                          </a:solidFill>
                          <a:effectLst/>
                          <a:latin typeface="+mj-lt"/>
                          <a:ea typeface="+mn-ea"/>
                          <a:cs typeface="+mn-cs"/>
                        </a:rPr>
                        <a:t>  </a:t>
                      </a:r>
                      <a:r>
                        <a:rPr lang="es-MX" sz="1600" kern="1200" dirty="0" smtClean="0">
                          <a:solidFill>
                            <a:schemeClr val="dk1"/>
                          </a:solidFill>
                          <a:effectLst/>
                          <a:latin typeface="+mj-lt"/>
                          <a:ea typeface="+mn-ea"/>
                          <a:cs typeface="+mn-cs"/>
                        </a:rPr>
                        <a:t>5/01	</a:t>
                      </a:r>
                      <a:endParaRPr lang="es-MX" sz="1600" dirty="0">
                        <a:latin typeface="+mj-lt"/>
                      </a:endParaRPr>
                    </a:p>
                  </a:txBody>
                  <a:tcPr anchor="ctr"/>
                </a:tc>
                <a:tc>
                  <a:txBody>
                    <a:bodyPr/>
                    <a:lstStyle/>
                    <a:p>
                      <a:pPr algn="ctr"/>
                      <a:r>
                        <a:rPr lang="es-MX" sz="1600" kern="1200" dirty="0" smtClean="0">
                          <a:solidFill>
                            <a:schemeClr val="dk1"/>
                          </a:solidFill>
                          <a:effectLst/>
                          <a:latin typeface="+mj-lt"/>
                          <a:ea typeface="+mn-ea"/>
                          <a:cs typeface="+mn-cs"/>
                        </a:rPr>
                        <a:t>14:00 </a:t>
                      </a:r>
                      <a:r>
                        <a:rPr lang="es-MX" sz="1600" kern="1200" dirty="0" err="1" smtClean="0">
                          <a:solidFill>
                            <a:schemeClr val="dk1"/>
                          </a:solidFill>
                          <a:effectLst/>
                          <a:latin typeface="+mj-lt"/>
                          <a:ea typeface="+mn-ea"/>
                          <a:cs typeface="+mn-cs"/>
                        </a:rPr>
                        <a:t>hrs</a:t>
                      </a:r>
                      <a:r>
                        <a:rPr lang="es-MX" sz="1600" kern="1200" dirty="0" smtClean="0">
                          <a:solidFill>
                            <a:schemeClr val="dk1"/>
                          </a:solidFill>
                          <a:effectLst/>
                          <a:latin typeface="+mj-lt"/>
                          <a:ea typeface="+mn-ea"/>
                          <a:cs typeface="+mn-cs"/>
                        </a:rPr>
                        <a:t>.</a:t>
                      </a:r>
                      <a:endParaRPr lang="es-MX" sz="1600" dirty="0">
                        <a:latin typeface="+mj-lt"/>
                      </a:endParaRPr>
                    </a:p>
                  </a:txBody>
                  <a:tcPr anchor="ctr"/>
                </a:tc>
                <a:tc>
                  <a:txBody>
                    <a:bodyPr/>
                    <a:lstStyle/>
                    <a:p>
                      <a:pPr algn="just"/>
                      <a:r>
                        <a:rPr lang="es-MX" sz="1600" kern="1200" dirty="0" smtClean="0">
                          <a:solidFill>
                            <a:schemeClr val="dk1"/>
                          </a:solidFill>
                          <a:effectLst/>
                          <a:latin typeface="+mj-lt"/>
                          <a:ea typeface="+mn-ea"/>
                          <a:cs typeface="+mn-cs"/>
                        </a:rPr>
                        <a:t>Seguimiento Estrategia Legal en Defensa del Autotransporte Federal, se enviaron a </a:t>
                      </a:r>
                      <a:r>
                        <a:rPr lang="es-MX" sz="1600" kern="1200" dirty="0" smtClean="0">
                          <a:solidFill>
                            <a:schemeClr val="dk1"/>
                          </a:solidFill>
                          <a:effectLst/>
                          <a:latin typeface="+mj-lt"/>
                          <a:ea typeface="+mn-ea"/>
                          <a:cs typeface="+mn-cs"/>
                        </a:rPr>
                        <a:t>Los </a:t>
                      </a:r>
                      <a:r>
                        <a:rPr lang="es-MX" sz="1600" kern="1200" dirty="0" smtClean="0">
                          <a:solidFill>
                            <a:schemeClr val="dk1"/>
                          </a:solidFill>
                          <a:effectLst/>
                          <a:latin typeface="+mj-lt"/>
                          <a:ea typeface="+mn-ea"/>
                          <a:cs typeface="+mn-cs"/>
                        </a:rPr>
                        <a:t>cabos copias CERTIFICADAS ante Notario de las </a:t>
                      </a:r>
                      <a:r>
                        <a:rPr lang="es-MX" sz="1600" kern="1200" dirty="0" err="1" smtClean="0">
                          <a:solidFill>
                            <a:schemeClr val="dk1"/>
                          </a:solidFill>
                          <a:effectLst/>
                          <a:latin typeface="+mj-lt"/>
                          <a:ea typeface="+mn-ea"/>
                          <a:cs typeface="+mn-cs"/>
                        </a:rPr>
                        <a:t>Fe´s</a:t>
                      </a:r>
                      <a:r>
                        <a:rPr lang="es-MX" sz="1600" kern="1200" dirty="0" smtClean="0">
                          <a:solidFill>
                            <a:schemeClr val="dk1"/>
                          </a:solidFill>
                          <a:effectLst/>
                          <a:latin typeface="+mj-lt"/>
                          <a:ea typeface="+mn-ea"/>
                          <a:cs typeface="+mn-cs"/>
                        </a:rPr>
                        <a:t> de hechos para que </a:t>
                      </a:r>
                      <a:r>
                        <a:rPr lang="es-MX" sz="1600" kern="1200" dirty="0" smtClean="0">
                          <a:solidFill>
                            <a:schemeClr val="dk1"/>
                          </a:solidFill>
                          <a:effectLst/>
                          <a:latin typeface="+mj-lt"/>
                          <a:ea typeface="+mn-ea"/>
                          <a:cs typeface="+mn-cs"/>
                        </a:rPr>
                        <a:t>estén </a:t>
                      </a:r>
                      <a:r>
                        <a:rPr lang="es-MX" sz="1600" kern="1200" dirty="0" smtClean="0">
                          <a:solidFill>
                            <a:schemeClr val="dk1"/>
                          </a:solidFill>
                          <a:effectLst/>
                          <a:latin typeface="+mj-lt"/>
                          <a:ea typeface="+mn-ea"/>
                          <a:cs typeface="+mn-cs"/>
                        </a:rPr>
                        <a:t>listas y a disposición de los Abogados para presentar en los Juzgados.</a:t>
                      </a:r>
                      <a:endParaRPr lang="es-MX" sz="1600" dirty="0">
                        <a:latin typeface="+mj-lt"/>
                      </a:endParaRPr>
                    </a:p>
                  </a:txBody>
                  <a:tcPr/>
                </a:tc>
              </a:tr>
              <a:tr h="370840">
                <a:tc>
                  <a:txBody>
                    <a:bodyPr/>
                    <a:lstStyle/>
                    <a:p>
                      <a:pPr algn="ctr"/>
                      <a:r>
                        <a:rPr lang="es-MX" sz="1600" kern="1200" dirty="0" smtClean="0">
                          <a:solidFill>
                            <a:schemeClr val="dk1"/>
                          </a:solidFill>
                          <a:effectLst/>
                          <a:latin typeface="+mj-lt"/>
                          <a:ea typeface="+mn-ea"/>
                          <a:cs typeface="+mn-cs"/>
                        </a:rPr>
                        <a:t>15/01</a:t>
                      </a:r>
                      <a:endParaRPr lang="es-MX" sz="1600" dirty="0">
                        <a:latin typeface="+mj-lt"/>
                      </a:endParaRPr>
                    </a:p>
                  </a:txBody>
                  <a:tcPr anchor="ctr"/>
                </a:tc>
                <a:tc>
                  <a:txBody>
                    <a:bodyPr/>
                    <a:lstStyle/>
                    <a:p>
                      <a:pPr algn="ctr"/>
                      <a:r>
                        <a:rPr lang="es-MX" sz="1600" kern="1200" dirty="0" smtClean="0">
                          <a:solidFill>
                            <a:schemeClr val="dk1"/>
                          </a:solidFill>
                          <a:effectLst/>
                          <a:latin typeface="+mj-lt"/>
                          <a:ea typeface="+mn-ea"/>
                          <a:cs typeface="+mn-cs"/>
                        </a:rPr>
                        <a:t>11:00 </a:t>
                      </a:r>
                      <a:r>
                        <a:rPr lang="es-MX" sz="1600" kern="1200" dirty="0" err="1" smtClean="0">
                          <a:solidFill>
                            <a:schemeClr val="dk1"/>
                          </a:solidFill>
                          <a:effectLst/>
                          <a:latin typeface="+mj-lt"/>
                          <a:ea typeface="+mn-ea"/>
                          <a:cs typeface="+mn-cs"/>
                        </a:rPr>
                        <a:t>hrs</a:t>
                      </a:r>
                      <a:r>
                        <a:rPr lang="es-MX" sz="1600" kern="1200" dirty="0" smtClean="0">
                          <a:solidFill>
                            <a:schemeClr val="dk1"/>
                          </a:solidFill>
                          <a:effectLst/>
                          <a:latin typeface="+mj-lt"/>
                          <a:ea typeface="+mn-ea"/>
                          <a:cs typeface="+mn-cs"/>
                        </a:rPr>
                        <a:t>. </a:t>
                      </a:r>
                      <a:endParaRPr lang="es-MX" sz="1600" dirty="0">
                        <a:latin typeface="+mj-lt"/>
                      </a:endParaRPr>
                    </a:p>
                  </a:txBody>
                  <a:tcPr anchor="ctr"/>
                </a:tc>
                <a:tc>
                  <a:txBody>
                    <a:bodyPr/>
                    <a:lstStyle/>
                    <a:p>
                      <a:pPr algn="just"/>
                      <a:r>
                        <a:rPr lang="es-MX" sz="1600" kern="1200" dirty="0" smtClean="0">
                          <a:solidFill>
                            <a:schemeClr val="dk1"/>
                          </a:solidFill>
                          <a:effectLst/>
                          <a:latin typeface="+mj-lt"/>
                          <a:ea typeface="+mn-ea"/>
                          <a:cs typeface="+mn-cs"/>
                        </a:rPr>
                        <a:t>Firma de Convenio de Colaboración entre AMAV y TASA .</a:t>
                      </a:r>
                      <a:endParaRPr lang="es-MX" sz="1600" dirty="0">
                        <a:latin typeface="+mj-lt"/>
                      </a:endParaRPr>
                    </a:p>
                  </a:txBody>
                  <a:tcPr/>
                </a:tc>
              </a:tr>
            </a:tbl>
          </a:graphicData>
        </a:graphic>
      </p:graphicFrame>
    </p:spTree>
    <p:extLst>
      <p:ext uri="{BB962C8B-B14F-4D97-AF65-F5344CB8AC3E}">
        <p14:creationId xmlns:p14="http://schemas.microsoft.com/office/powerpoint/2010/main" val="24315170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3501008"/>
            <a:ext cx="7128792"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FEBRERO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2137340562"/>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225397443"/>
              </p:ext>
            </p:extLst>
          </p:nvPr>
        </p:nvGraphicFramePr>
        <p:xfrm>
          <a:off x="683568" y="1772816"/>
          <a:ext cx="7992885" cy="3545840"/>
        </p:xfrm>
        <a:graphic>
          <a:graphicData uri="http://schemas.openxmlformats.org/drawingml/2006/table">
            <a:tbl>
              <a:tblPr firstRow="1" bandRow="1">
                <a:tableStyleId>{F5AB1C69-6EDB-4FF4-983F-18BD219EF322}</a:tableStyleId>
              </a:tblPr>
              <a:tblGrid>
                <a:gridCol w="1141841"/>
                <a:gridCol w="1007506"/>
                <a:gridCol w="5843538"/>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r>
                        <a:rPr lang="es-MX" sz="1600" dirty="0" smtClean="0">
                          <a:latin typeface="+mn-lt"/>
                        </a:rPr>
                        <a:t>9/02</a:t>
                      </a:r>
                      <a:endParaRPr lang="es-MX" sz="1600" dirty="0">
                        <a:latin typeface="+mn-lt"/>
                      </a:endParaRPr>
                    </a:p>
                  </a:txBody>
                  <a:tcPr anchor="ctr"/>
                </a:tc>
                <a:tc>
                  <a:txBody>
                    <a:bodyPr/>
                    <a:lstStyle/>
                    <a:p>
                      <a:pPr algn="ctr"/>
                      <a:r>
                        <a:rPr lang="es-MX" sz="1600" kern="1200" dirty="0" smtClean="0">
                          <a:solidFill>
                            <a:schemeClr val="dk1"/>
                          </a:solidFill>
                          <a:effectLst/>
                          <a:latin typeface="+mn-lt"/>
                          <a:ea typeface="+mn-ea"/>
                          <a:cs typeface="+mn-cs"/>
                        </a:rPr>
                        <a:t>11:00 </a:t>
                      </a:r>
                      <a:r>
                        <a:rPr lang="es-MX" sz="1600" kern="1200" dirty="0" err="1" smtClean="0">
                          <a:solidFill>
                            <a:schemeClr val="dk1"/>
                          </a:solidFill>
                          <a:effectLst/>
                          <a:latin typeface="+mn-lt"/>
                          <a:ea typeface="+mn-ea"/>
                          <a:cs typeface="+mn-cs"/>
                        </a:rPr>
                        <a:t>hrs</a:t>
                      </a:r>
                      <a:r>
                        <a:rPr lang="es-MX" sz="1600" kern="1200" dirty="0" smtClean="0">
                          <a:solidFill>
                            <a:schemeClr val="dk1"/>
                          </a:solidFill>
                          <a:effectLst/>
                          <a:latin typeface="+mn-lt"/>
                          <a:ea typeface="+mn-ea"/>
                          <a:cs typeface="+mn-cs"/>
                        </a:rPr>
                        <a:t>.</a:t>
                      </a:r>
                      <a:endParaRPr lang="es-MX" sz="1600" dirty="0">
                        <a:latin typeface="+mn-lt"/>
                      </a:endParaRPr>
                    </a:p>
                  </a:txBody>
                  <a:tcPr anchor="ctr"/>
                </a:tc>
                <a:tc>
                  <a:txBody>
                    <a:bodyPr/>
                    <a:lstStyle/>
                    <a:p>
                      <a:pPr algn="just"/>
                      <a:r>
                        <a:rPr lang="es-MX" sz="1600" kern="1200" dirty="0" smtClean="0">
                          <a:solidFill>
                            <a:schemeClr val="dk1"/>
                          </a:solidFill>
                          <a:effectLst/>
                          <a:latin typeface="+mn-lt"/>
                          <a:ea typeface="+mn-ea"/>
                          <a:cs typeface="+mn-cs"/>
                        </a:rPr>
                        <a:t>Viaje a Los Cabos para dar seguimiento al tema de la Estrategia Legal en Defensa </a:t>
                      </a:r>
                      <a:r>
                        <a:rPr lang="es-MX" sz="1600" kern="1200" dirty="0" smtClean="0">
                          <a:solidFill>
                            <a:schemeClr val="dk1"/>
                          </a:solidFill>
                          <a:effectLst/>
                          <a:latin typeface="+mn-lt"/>
                          <a:ea typeface="+mn-ea"/>
                          <a:cs typeface="+mn-cs"/>
                        </a:rPr>
                        <a:t>del </a:t>
                      </a:r>
                      <a:r>
                        <a:rPr lang="es-MX" sz="1600" kern="1200" dirty="0" smtClean="0">
                          <a:solidFill>
                            <a:schemeClr val="dk1"/>
                          </a:solidFill>
                          <a:effectLst/>
                          <a:latin typeface="+mn-lt"/>
                          <a:ea typeface="+mn-ea"/>
                          <a:cs typeface="+mn-cs"/>
                        </a:rPr>
                        <a:t>Autotransporte Federal / del 9 al 11 de Febrero 2015.</a:t>
                      </a:r>
                      <a:endParaRPr lang="es-MX" sz="1600" dirty="0">
                        <a:latin typeface="+mn-lt"/>
                      </a:endParaRPr>
                    </a:p>
                  </a:txBody>
                  <a:tcPr/>
                </a:tc>
              </a:tr>
              <a:tr h="370840">
                <a:tc>
                  <a:txBody>
                    <a:bodyPr/>
                    <a:lstStyle/>
                    <a:p>
                      <a:pPr algn="ctr"/>
                      <a:endParaRPr lang="es-MX" sz="1600" dirty="0">
                        <a:latin typeface="+mn-lt"/>
                      </a:endParaRPr>
                    </a:p>
                  </a:txBody>
                  <a:tcPr anchor="ctr"/>
                </a:tc>
                <a:tc>
                  <a:txBody>
                    <a:bodyPr/>
                    <a:lstStyle/>
                    <a:p>
                      <a:pPr algn="ctr"/>
                      <a:r>
                        <a:rPr lang="es-MX" sz="1600" kern="1200" dirty="0" smtClean="0">
                          <a:solidFill>
                            <a:schemeClr val="dk1"/>
                          </a:solidFill>
                          <a:effectLst/>
                          <a:latin typeface="+mn-lt"/>
                          <a:ea typeface="+mn-ea"/>
                          <a:cs typeface="+mn-cs"/>
                        </a:rPr>
                        <a:t>18:00 </a:t>
                      </a:r>
                      <a:r>
                        <a:rPr lang="es-MX" sz="1600" kern="1200" dirty="0" err="1" smtClean="0">
                          <a:solidFill>
                            <a:schemeClr val="dk1"/>
                          </a:solidFill>
                          <a:effectLst/>
                          <a:latin typeface="+mn-lt"/>
                          <a:ea typeface="+mn-ea"/>
                          <a:cs typeface="+mn-cs"/>
                        </a:rPr>
                        <a:t>hrs</a:t>
                      </a:r>
                      <a:r>
                        <a:rPr lang="es-MX" sz="1600" kern="1200" dirty="0" smtClean="0">
                          <a:solidFill>
                            <a:schemeClr val="dk1"/>
                          </a:solidFill>
                          <a:effectLst/>
                          <a:latin typeface="+mn-lt"/>
                          <a:ea typeface="+mn-ea"/>
                          <a:cs typeface="+mn-cs"/>
                        </a:rPr>
                        <a:t>.</a:t>
                      </a:r>
                      <a:endParaRPr lang="es-MX" sz="1600" dirty="0">
                        <a:latin typeface="+mn-lt"/>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kern="1200" dirty="0" smtClean="0">
                          <a:solidFill>
                            <a:schemeClr val="dk1"/>
                          </a:solidFill>
                          <a:effectLst/>
                          <a:latin typeface="+mn-lt"/>
                          <a:ea typeface="+mn-ea"/>
                          <a:cs typeface="+mn-cs"/>
                        </a:rPr>
                        <a:t>Asamblea AMAV Los Cabos  / Hotel Royal Solaris de San José del Cabo.</a:t>
                      </a:r>
                      <a:endParaRPr lang="es-MX" sz="1600" dirty="0">
                        <a:latin typeface="+mn-lt"/>
                      </a:endParaRPr>
                    </a:p>
                  </a:txBody>
                  <a:tcPr/>
                </a:tc>
              </a:tr>
              <a:tr h="370840">
                <a:tc>
                  <a:txBody>
                    <a:bodyPr/>
                    <a:lstStyle/>
                    <a:p>
                      <a:pPr algn="ctr"/>
                      <a:r>
                        <a:rPr lang="es-MX" sz="1600" dirty="0" smtClean="0">
                          <a:latin typeface="+mn-lt"/>
                        </a:rPr>
                        <a:t>10/02</a:t>
                      </a:r>
                      <a:endParaRPr lang="es-MX" sz="1600" dirty="0">
                        <a:latin typeface="+mn-lt"/>
                      </a:endParaRPr>
                    </a:p>
                  </a:txBody>
                  <a:tcPr anchor="ctr"/>
                </a:tc>
                <a:tc>
                  <a:txBody>
                    <a:bodyPr/>
                    <a:lstStyle/>
                    <a:p>
                      <a:pPr algn="ctr"/>
                      <a:r>
                        <a:rPr lang="es-MX" sz="1600" kern="1200" dirty="0" smtClean="0">
                          <a:solidFill>
                            <a:schemeClr val="dk1"/>
                          </a:solidFill>
                          <a:effectLst/>
                          <a:latin typeface="+mn-lt"/>
                          <a:ea typeface="+mn-ea"/>
                          <a:cs typeface="+mn-cs"/>
                        </a:rPr>
                        <a:t>10:00 </a:t>
                      </a:r>
                      <a:r>
                        <a:rPr lang="es-MX" sz="1600" kern="1200" dirty="0" err="1" smtClean="0">
                          <a:solidFill>
                            <a:schemeClr val="dk1"/>
                          </a:solidFill>
                          <a:effectLst/>
                          <a:latin typeface="+mn-lt"/>
                          <a:ea typeface="+mn-ea"/>
                          <a:cs typeface="+mn-cs"/>
                        </a:rPr>
                        <a:t>hrs</a:t>
                      </a:r>
                      <a:r>
                        <a:rPr lang="es-MX" sz="1600" kern="1200" dirty="0" smtClean="0">
                          <a:solidFill>
                            <a:schemeClr val="dk1"/>
                          </a:solidFill>
                          <a:effectLst/>
                          <a:latin typeface="+mn-lt"/>
                          <a:ea typeface="+mn-ea"/>
                          <a:cs typeface="+mn-cs"/>
                        </a:rPr>
                        <a:t>.</a:t>
                      </a:r>
                      <a:endParaRPr lang="es-MX" sz="1600" dirty="0">
                        <a:latin typeface="+mn-lt"/>
                      </a:endParaRPr>
                    </a:p>
                  </a:txBody>
                  <a:tcPr anchor="ctr"/>
                </a:tc>
                <a:tc>
                  <a:txBody>
                    <a:bodyPr/>
                    <a:lstStyle/>
                    <a:p>
                      <a:pPr algn="just"/>
                      <a:r>
                        <a:rPr lang="es-MX" sz="1600" kern="1200" dirty="0" smtClean="0">
                          <a:solidFill>
                            <a:schemeClr val="dk1"/>
                          </a:solidFill>
                          <a:effectLst/>
                          <a:latin typeface="+mn-lt"/>
                          <a:ea typeface="+mn-ea"/>
                          <a:cs typeface="+mn-cs"/>
                        </a:rPr>
                        <a:t>Reunión con Transportistas de Los Cabos / Hotel Royal Solaris de </a:t>
                      </a:r>
                    </a:p>
                    <a:p>
                      <a:pPr algn="just"/>
                      <a:r>
                        <a:rPr lang="es-MX" sz="1600" kern="1200" dirty="0" smtClean="0">
                          <a:solidFill>
                            <a:schemeClr val="dk1"/>
                          </a:solidFill>
                          <a:effectLst/>
                          <a:latin typeface="+mn-lt"/>
                          <a:ea typeface="+mn-ea"/>
                          <a:cs typeface="+mn-cs"/>
                        </a:rPr>
                        <a:t>San José del Cabo.</a:t>
                      </a:r>
                      <a:endParaRPr lang="es-MX" sz="1600" dirty="0">
                        <a:latin typeface="+mn-lt"/>
                      </a:endParaRPr>
                    </a:p>
                  </a:txBody>
                  <a:tcPr/>
                </a:tc>
              </a:tr>
              <a:tr h="370840">
                <a:tc>
                  <a:txBody>
                    <a:bodyPr/>
                    <a:lstStyle/>
                    <a:p>
                      <a:pPr algn="ctr"/>
                      <a:endParaRPr lang="es-MX" sz="1600" dirty="0">
                        <a:latin typeface="+mn-lt"/>
                      </a:endParaRPr>
                    </a:p>
                  </a:txBody>
                  <a:tcPr anchor="ctr"/>
                </a:tc>
                <a:tc>
                  <a:txBody>
                    <a:bodyPr/>
                    <a:lstStyle/>
                    <a:p>
                      <a:pPr algn="ctr"/>
                      <a:r>
                        <a:rPr lang="es-MX" sz="1600" kern="1200" dirty="0" smtClean="0">
                          <a:solidFill>
                            <a:schemeClr val="dk1"/>
                          </a:solidFill>
                          <a:effectLst/>
                          <a:latin typeface="+mn-lt"/>
                          <a:ea typeface="+mn-ea"/>
                          <a:cs typeface="+mn-cs"/>
                        </a:rPr>
                        <a:t>11:30 </a:t>
                      </a:r>
                      <a:r>
                        <a:rPr lang="es-MX" sz="1600" kern="1200" dirty="0" err="1" smtClean="0">
                          <a:solidFill>
                            <a:schemeClr val="dk1"/>
                          </a:solidFill>
                          <a:effectLst/>
                          <a:latin typeface="+mn-lt"/>
                          <a:ea typeface="+mn-ea"/>
                          <a:cs typeface="+mn-cs"/>
                        </a:rPr>
                        <a:t>hrs</a:t>
                      </a:r>
                      <a:r>
                        <a:rPr lang="es-MX" sz="1600" kern="1200" dirty="0" smtClean="0">
                          <a:solidFill>
                            <a:schemeClr val="dk1"/>
                          </a:solidFill>
                          <a:effectLst/>
                          <a:latin typeface="+mn-lt"/>
                          <a:ea typeface="+mn-ea"/>
                          <a:cs typeface="+mn-cs"/>
                        </a:rPr>
                        <a:t>. </a:t>
                      </a:r>
                      <a:endParaRPr lang="es-MX" sz="1600" dirty="0">
                        <a:latin typeface="+mn-lt"/>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kern="1200" dirty="0" smtClean="0">
                          <a:solidFill>
                            <a:schemeClr val="dk1"/>
                          </a:solidFill>
                          <a:effectLst/>
                          <a:latin typeface="+mn-lt"/>
                          <a:ea typeface="+mn-ea"/>
                          <a:cs typeface="+mn-cs"/>
                        </a:rPr>
                        <a:t>Conferencia de Prensa / Hotel Royal Solaris de San José del Cabo.</a:t>
                      </a:r>
                      <a:endParaRPr lang="es-MX" sz="1600" dirty="0">
                        <a:latin typeface="+mn-lt"/>
                      </a:endParaRPr>
                    </a:p>
                  </a:txBody>
                  <a:tcPr/>
                </a:tc>
              </a:tr>
              <a:tr h="370840">
                <a:tc>
                  <a:txBody>
                    <a:bodyPr/>
                    <a:lstStyle/>
                    <a:p>
                      <a:pPr algn="ctr"/>
                      <a:endParaRPr lang="es-MX" sz="1600" dirty="0">
                        <a:latin typeface="+mn-lt"/>
                      </a:endParaRPr>
                    </a:p>
                  </a:txBody>
                  <a:tcPr anchor="ctr"/>
                </a:tc>
                <a:tc>
                  <a:txBody>
                    <a:bodyPr/>
                    <a:lstStyle/>
                    <a:p>
                      <a:pPr algn="ctr"/>
                      <a:r>
                        <a:rPr lang="es-MX" sz="1600" kern="1200" dirty="0" smtClean="0">
                          <a:solidFill>
                            <a:schemeClr val="dk1"/>
                          </a:solidFill>
                          <a:effectLst/>
                          <a:latin typeface="+mn-lt"/>
                          <a:ea typeface="+mn-ea"/>
                          <a:cs typeface="+mn-cs"/>
                        </a:rPr>
                        <a:t>14:00 </a:t>
                      </a:r>
                      <a:r>
                        <a:rPr lang="es-MX" sz="1600" kern="1200" dirty="0" err="1" smtClean="0">
                          <a:solidFill>
                            <a:schemeClr val="dk1"/>
                          </a:solidFill>
                          <a:effectLst/>
                          <a:latin typeface="+mn-lt"/>
                          <a:ea typeface="+mn-ea"/>
                          <a:cs typeface="+mn-cs"/>
                        </a:rPr>
                        <a:t>hrs</a:t>
                      </a:r>
                      <a:r>
                        <a:rPr lang="es-MX" sz="1600" kern="1200" dirty="0" smtClean="0">
                          <a:solidFill>
                            <a:schemeClr val="dk1"/>
                          </a:solidFill>
                          <a:effectLst/>
                          <a:latin typeface="+mn-lt"/>
                          <a:ea typeface="+mn-ea"/>
                          <a:cs typeface="+mn-cs"/>
                        </a:rPr>
                        <a:t>.</a:t>
                      </a:r>
                      <a:endParaRPr lang="es-MX" sz="1600" dirty="0">
                        <a:latin typeface="+mn-lt"/>
                      </a:endParaRPr>
                    </a:p>
                  </a:txBody>
                  <a:tcPr anchor="ctr"/>
                </a:tc>
                <a:tc>
                  <a:txBody>
                    <a:bodyPr/>
                    <a:lstStyle/>
                    <a:p>
                      <a:pPr algn="just"/>
                      <a:r>
                        <a:rPr lang="es-MX" sz="1600" kern="1200" dirty="0" smtClean="0">
                          <a:solidFill>
                            <a:schemeClr val="dk1"/>
                          </a:solidFill>
                          <a:effectLst/>
                          <a:latin typeface="+mn-lt"/>
                          <a:ea typeface="+mn-ea"/>
                          <a:cs typeface="+mn-cs"/>
                        </a:rPr>
                        <a:t>Reunión-comida con el Presidente de la Asociación de Hoteles de Los Cabos y con </a:t>
                      </a:r>
                      <a:r>
                        <a:rPr lang="es-MX" sz="1600" kern="1200" dirty="0" smtClean="0">
                          <a:solidFill>
                            <a:schemeClr val="dk1"/>
                          </a:solidFill>
                          <a:effectLst/>
                          <a:latin typeface="+mn-lt"/>
                          <a:ea typeface="+mn-ea"/>
                          <a:cs typeface="+mn-cs"/>
                        </a:rPr>
                        <a:t>Directivos </a:t>
                      </a:r>
                      <a:r>
                        <a:rPr lang="es-MX" sz="1600" kern="1200" dirty="0" smtClean="0">
                          <a:solidFill>
                            <a:schemeClr val="dk1"/>
                          </a:solidFill>
                          <a:effectLst/>
                          <a:latin typeface="+mn-lt"/>
                          <a:ea typeface="+mn-ea"/>
                          <a:cs typeface="+mn-cs"/>
                        </a:rPr>
                        <a:t>de </a:t>
                      </a:r>
                      <a:r>
                        <a:rPr lang="es-MX" sz="1600" kern="1200" dirty="0" err="1" smtClean="0">
                          <a:solidFill>
                            <a:schemeClr val="dk1"/>
                          </a:solidFill>
                          <a:effectLst/>
                          <a:latin typeface="+mn-lt"/>
                          <a:ea typeface="+mn-ea"/>
                          <a:cs typeface="+mn-cs"/>
                        </a:rPr>
                        <a:t>Asudestico</a:t>
                      </a:r>
                      <a:r>
                        <a:rPr lang="es-MX" sz="1600" kern="1200" dirty="0" smtClean="0">
                          <a:solidFill>
                            <a:schemeClr val="dk1"/>
                          </a:solidFill>
                          <a:effectLst/>
                          <a:latin typeface="+mn-lt"/>
                          <a:ea typeface="+mn-ea"/>
                          <a:cs typeface="+mn-cs"/>
                        </a:rPr>
                        <a:t> (Tiempo Compartido Aeropuerto).</a:t>
                      </a:r>
                      <a:endParaRPr lang="es-MX" sz="1600" dirty="0">
                        <a:latin typeface="+mn-lt"/>
                      </a:endParaRPr>
                    </a:p>
                  </a:txBody>
                  <a:tcPr/>
                </a:tc>
              </a:tr>
            </a:tbl>
          </a:graphicData>
        </a:graphic>
      </p:graphicFrame>
    </p:spTree>
    <p:extLst>
      <p:ext uri="{BB962C8B-B14F-4D97-AF65-F5344CB8AC3E}">
        <p14:creationId xmlns:p14="http://schemas.microsoft.com/office/powerpoint/2010/main" val="26176198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3501008"/>
            <a:ext cx="7128792"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MARZO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43806627"/>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748404681"/>
              </p:ext>
            </p:extLst>
          </p:nvPr>
        </p:nvGraphicFramePr>
        <p:xfrm>
          <a:off x="611560" y="2132856"/>
          <a:ext cx="7992885" cy="1193800"/>
        </p:xfrm>
        <a:graphic>
          <a:graphicData uri="http://schemas.openxmlformats.org/drawingml/2006/table">
            <a:tbl>
              <a:tblPr firstRow="1" bandRow="1">
                <a:tableStyleId>{F5AB1C69-6EDB-4FF4-983F-18BD219EF322}</a:tableStyleId>
              </a:tblPr>
              <a:tblGrid>
                <a:gridCol w="1141841"/>
                <a:gridCol w="1007506"/>
                <a:gridCol w="5843538"/>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r>
                        <a:rPr lang="es-MX" sz="1600" dirty="0" smtClean="0">
                          <a:latin typeface="+mn-lt"/>
                        </a:rPr>
                        <a:t>11/03</a:t>
                      </a:r>
                      <a:endParaRPr lang="es-MX" sz="1600" dirty="0">
                        <a:latin typeface="+mn-lt"/>
                      </a:endParaRPr>
                    </a:p>
                  </a:txBody>
                  <a:tcPr anchor="ctr"/>
                </a:tc>
                <a:tc>
                  <a:txBody>
                    <a:bodyPr/>
                    <a:lstStyle/>
                    <a:p>
                      <a:pPr algn="ctr"/>
                      <a:r>
                        <a:rPr lang="es-MX" sz="1600" kern="1200" dirty="0" smtClean="0">
                          <a:solidFill>
                            <a:schemeClr val="dk1"/>
                          </a:solidFill>
                          <a:effectLst/>
                          <a:latin typeface="+mn-lt"/>
                          <a:ea typeface="+mn-ea"/>
                          <a:cs typeface="+mn-cs"/>
                        </a:rPr>
                        <a:t>17:00 </a:t>
                      </a:r>
                      <a:r>
                        <a:rPr lang="es-MX" sz="1600" kern="1200" dirty="0" err="1" smtClean="0">
                          <a:solidFill>
                            <a:schemeClr val="dk1"/>
                          </a:solidFill>
                          <a:effectLst/>
                          <a:latin typeface="+mn-lt"/>
                          <a:ea typeface="+mn-ea"/>
                          <a:cs typeface="+mn-cs"/>
                        </a:rPr>
                        <a:t>hrs</a:t>
                      </a:r>
                      <a:r>
                        <a:rPr lang="es-MX" sz="1600" kern="1200" dirty="0" smtClean="0">
                          <a:solidFill>
                            <a:schemeClr val="dk1"/>
                          </a:solidFill>
                          <a:effectLst/>
                          <a:latin typeface="+mn-lt"/>
                          <a:ea typeface="+mn-ea"/>
                          <a:cs typeface="+mn-cs"/>
                        </a:rPr>
                        <a:t>. </a:t>
                      </a:r>
                      <a:endParaRPr lang="es-MX" sz="1600" dirty="0">
                        <a:latin typeface="+mn-lt"/>
                      </a:endParaRPr>
                    </a:p>
                  </a:txBody>
                  <a:tcPr anchor="ctr"/>
                </a:tc>
                <a:tc>
                  <a:txBody>
                    <a:bodyPr/>
                    <a:lstStyle/>
                    <a:p>
                      <a:r>
                        <a:rPr lang="es-MX" sz="1600" kern="1200" dirty="0" smtClean="0">
                          <a:solidFill>
                            <a:schemeClr val="dk1"/>
                          </a:solidFill>
                          <a:effectLst/>
                          <a:latin typeface="+mn-lt"/>
                          <a:ea typeface="+mn-ea"/>
                          <a:cs typeface="+mn-cs"/>
                        </a:rPr>
                        <a:t>Se </a:t>
                      </a:r>
                      <a:r>
                        <a:rPr lang="es-MX" sz="1600" kern="1200" dirty="0" smtClean="0">
                          <a:solidFill>
                            <a:schemeClr val="dk1"/>
                          </a:solidFill>
                          <a:effectLst/>
                          <a:latin typeface="+mn-lt"/>
                          <a:ea typeface="+mn-ea"/>
                          <a:cs typeface="+mn-cs"/>
                        </a:rPr>
                        <a:t>envió carta al Gobernador de Yucatán solicitando su intervención para detener </a:t>
                      </a:r>
                      <a:r>
                        <a:rPr lang="es-MX" sz="1600" kern="1200" dirty="0" smtClean="0">
                          <a:solidFill>
                            <a:schemeClr val="dk1"/>
                          </a:solidFill>
                          <a:effectLst/>
                          <a:latin typeface="+mn-lt"/>
                          <a:ea typeface="+mn-ea"/>
                          <a:cs typeface="+mn-cs"/>
                        </a:rPr>
                        <a:t> los </a:t>
                      </a:r>
                      <a:r>
                        <a:rPr lang="es-MX" sz="1600" kern="1200" dirty="0" smtClean="0">
                          <a:solidFill>
                            <a:schemeClr val="dk1"/>
                          </a:solidFill>
                          <a:effectLst/>
                          <a:latin typeface="+mn-lt"/>
                          <a:ea typeface="+mn-ea"/>
                          <a:cs typeface="+mn-cs"/>
                        </a:rPr>
                        <a:t>bloqueos de acceso al sitio Arqueológico de Chichén Itzá. Ajuntamos Carta.</a:t>
                      </a:r>
                      <a:endParaRPr lang="es-MX" sz="16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6032608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3501008"/>
            <a:ext cx="7128792"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MX" sz="7200" b="1" dirty="0" smtClean="0">
                <a:ln/>
                <a:solidFill>
                  <a:schemeClr val="accent3">
                    <a:lumMod val="50000"/>
                  </a:schemeClr>
                </a:solidFill>
                <a:effectLst>
                  <a:reflection blurRad="6350" stA="55000" endA="300" endPos="45500" dir="5400000" sy="-100000" algn="bl" rotWithShape="0"/>
                </a:effectLst>
                <a:latin typeface="Lucida Bright" panose="02040602050505020304" pitchFamily="18" charset="0"/>
              </a:rPr>
              <a:t>ABRIL 2015</a:t>
            </a:r>
            <a:endParaRPr lang="es-MX" sz="7200" b="1" dirty="0">
              <a:ln/>
              <a:solidFill>
                <a:schemeClr val="accent3">
                  <a:lumMod val="50000"/>
                </a:schemeClr>
              </a:solidFill>
              <a:effectLst>
                <a:reflection blurRad="6350" stA="55000" endA="300" endPos="45500" dir="5400000" sy="-100000" algn="bl" rotWithShape="0"/>
              </a:effectLst>
              <a:latin typeface="Lucida Bright" panose="02040602050505020304" pitchFamily="18" charset="0"/>
            </a:endParaRPr>
          </a:p>
        </p:txBody>
      </p:sp>
    </p:spTree>
    <p:extLst>
      <p:ext uri="{BB962C8B-B14F-4D97-AF65-F5344CB8AC3E}">
        <p14:creationId xmlns:p14="http://schemas.microsoft.com/office/powerpoint/2010/main" val="1281696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90824066"/>
              </p:ext>
            </p:extLst>
          </p:nvPr>
        </p:nvGraphicFramePr>
        <p:xfrm>
          <a:off x="611560" y="1772816"/>
          <a:ext cx="7992885" cy="3784600"/>
        </p:xfrm>
        <a:graphic>
          <a:graphicData uri="http://schemas.openxmlformats.org/drawingml/2006/table">
            <a:tbl>
              <a:tblPr firstRow="1" bandRow="1">
                <a:tableStyleId>{F5AB1C69-6EDB-4FF4-983F-18BD219EF322}</a:tableStyleId>
              </a:tblPr>
              <a:tblGrid>
                <a:gridCol w="1008112"/>
                <a:gridCol w="1141235"/>
                <a:gridCol w="5843538"/>
              </a:tblGrid>
              <a:tr h="370840">
                <a:tc>
                  <a:txBody>
                    <a:bodyPr/>
                    <a:lstStyle/>
                    <a:p>
                      <a:pPr algn="ctr"/>
                      <a:r>
                        <a:rPr lang="es-MX" sz="1800" b="1" kern="1200" dirty="0" smtClean="0">
                          <a:solidFill>
                            <a:schemeClr val="lt1"/>
                          </a:solidFill>
                          <a:effectLst/>
                          <a:latin typeface="+mn-lt"/>
                          <a:ea typeface="+mn-ea"/>
                          <a:cs typeface="+mn-cs"/>
                        </a:rPr>
                        <a:t>Fecha</a:t>
                      </a:r>
                      <a:endParaRPr lang="es-MX" dirty="0"/>
                    </a:p>
                  </a:txBody>
                  <a:tcPr/>
                </a:tc>
                <a:tc>
                  <a:txBody>
                    <a:bodyPr/>
                    <a:lstStyle/>
                    <a:p>
                      <a:pPr algn="ctr"/>
                      <a:r>
                        <a:rPr lang="es-MX" sz="1800" b="1" kern="1200" dirty="0" smtClean="0">
                          <a:solidFill>
                            <a:schemeClr val="lt1"/>
                          </a:solidFill>
                          <a:effectLst/>
                          <a:latin typeface="+mn-lt"/>
                          <a:ea typeface="+mn-ea"/>
                          <a:cs typeface="+mn-cs"/>
                        </a:rPr>
                        <a:t>Hora</a:t>
                      </a:r>
                      <a:endParaRPr lang="es-MX" dirty="0"/>
                    </a:p>
                  </a:txBody>
                  <a:tcPr/>
                </a:tc>
                <a:tc>
                  <a:txBody>
                    <a:bodyPr/>
                    <a:lstStyle/>
                    <a:p>
                      <a:pPr algn="ctr"/>
                      <a:r>
                        <a:rPr lang="es-MX" sz="1800" b="1" kern="1200" dirty="0" smtClean="0">
                          <a:solidFill>
                            <a:schemeClr val="lt1"/>
                          </a:solidFill>
                          <a:effectLst/>
                          <a:latin typeface="+mn-lt"/>
                          <a:ea typeface="+mn-ea"/>
                          <a:cs typeface="+mn-cs"/>
                        </a:rPr>
                        <a:t>Actividad</a:t>
                      </a:r>
                      <a:endParaRPr lang="es-MX" dirty="0"/>
                    </a:p>
                  </a:txBody>
                  <a:tcPr/>
                </a:tc>
              </a:tr>
              <a:tr h="370840">
                <a:tc>
                  <a:txBody>
                    <a:bodyPr/>
                    <a:lstStyle/>
                    <a:p>
                      <a:pPr algn="ctr">
                        <a:spcAft>
                          <a:spcPts val="0"/>
                        </a:spcAft>
                      </a:pPr>
                      <a:r>
                        <a:rPr lang="es-MX" sz="1600" b="0" dirty="0">
                          <a:solidFill>
                            <a:srgbClr val="262626"/>
                          </a:solidFill>
                          <a:effectLst/>
                          <a:latin typeface="+mn-lt"/>
                          <a:ea typeface="Times New Roman"/>
                          <a:cs typeface="Tahoma"/>
                        </a:rPr>
                        <a:t>16/04</a:t>
                      </a:r>
                      <a:endParaRPr lang="es-MX" sz="1600" b="0" dirty="0">
                        <a:effectLst/>
                        <a:latin typeface="+mn-lt"/>
                        <a:ea typeface="Times New Roman"/>
                        <a:cs typeface="Times New Roman"/>
                      </a:endParaRPr>
                    </a:p>
                  </a:txBody>
                  <a:tcPr marL="68580" marR="68580" marT="0" marB="0" anchor="ctr"/>
                </a:tc>
                <a:tc>
                  <a:txBody>
                    <a:bodyPr/>
                    <a:lstStyle/>
                    <a:p>
                      <a:pPr algn="ctr">
                        <a:spcAft>
                          <a:spcPts val="0"/>
                        </a:spcAft>
                      </a:pPr>
                      <a:endParaRPr lang="es-MX" sz="1600" b="0" dirty="0" smtClean="0">
                        <a:solidFill>
                          <a:srgbClr val="262626"/>
                        </a:solidFill>
                        <a:effectLst/>
                        <a:latin typeface="+mn-lt"/>
                        <a:ea typeface="Times New Roman"/>
                        <a:cs typeface="Tahoma"/>
                      </a:endParaRPr>
                    </a:p>
                    <a:p>
                      <a:pPr algn="ctr">
                        <a:spcAft>
                          <a:spcPts val="0"/>
                        </a:spcAft>
                      </a:pPr>
                      <a:r>
                        <a:rPr lang="es-MX" sz="1600" b="0" dirty="0" smtClean="0">
                          <a:solidFill>
                            <a:srgbClr val="262626"/>
                          </a:solidFill>
                          <a:effectLst/>
                          <a:latin typeface="+mn-lt"/>
                          <a:ea typeface="Times New Roman"/>
                          <a:cs typeface="Tahoma"/>
                        </a:rPr>
                        <a:t>9:30-13:00 </a:t>
                      </a:r>
                      <a:r>
                        <a:rPr lang="es-MX" sz="1600" b="0" dirty="0" err="1">
                          <a:solidFill>
                            <a:srgbClr val="262626"/>
                          </a:solidFill>
                          <a:effectLst/>
                          <a:latin typeface="+mn-lt"/>
                          <a:ea typeface="Times New Roman"/>
                          <a:cs typeface="Tahoma"/>
                        </a:rPr>
                        <a:t>hrs</a:t>
                      </a:r>
                      <a:endParaRPr lang="es-MX" sz="1600" b="0" dirty="0">
                        <a:effectLst/>
                        <a:latin typeface="+mn-lt"/>
                        <a:ea typeface="Times New Roman"/>
                        <a:cs typeface="Times New Roman"/>
                      </a:endParaRPr>
                    </a:p>
                  </a:txBody>
                  <a:tcPr marL="68580" marR="68580" marT="0" marB="0" anchor="ctr"/>
                </a:tc>
                <a:tc>
                  <a:txBody>
                    <a:bodyPr/>
                    <a:lstStyle/>
                    <a:p>
                      <a:pPr algn="just">
                        <a:spcAft>
                          <a:spcPts val="0"/>
                        </a:spcAft>
                      </a:pPr>
                      <a:r>
                        <a:rPr lang="es-MX" sz="1600" b="0" dirty="0">
                          <a:solidFill>
                            <a:srgbClr val="262626"/>
                          </a:solidFill>
                          <a:effectLst/>
                          <a:latin typeface="+mn-lt"/>
                          <a:ea typeface="Times New Roman"/>
                          <a:cs typeface="Times New Roman"/>
                        </a:rPr>
                        <a:t>Con la Participación de AMAV y MPI se organizó un desayuno de trabajo para el 1er. Día de la Industria de Reuniones de Norte América / North American Meetings </a:t>
                      </a:r>
                      <a:r>
                        <a:rPr lang="es-MX" sz="1600" b="0" dirty="0" err="1">
                          <a:solidFill>
                            <a:srgbClr val="262626"/>
                          </a:solidFill>
                          <a:effectLst/>
                          <a:latin typeface="+mn-lt"/>
                          <a:ea typeface="Times New Roman"/>
                          <a:cs typeface="Times New Roman"/>
                        </a:rPr>
                        <a:t>Industry</a:t>
                      </a:r>
                      <a:r>
                        <a:rPr lang="es-MX" sz="1600" b="0" dirty="0">
                          <a:solidFill>
                            <a:srgbClr val="262626"/>
                          </a:solidFill>
                          <a:effectLst/>
                          <a:latin typeface="+mn-lt"/>
                          <a:ea typeface="Times New Roman"/>
                          <a:cs typeface="Times New Roman"/>
                        </a:rPr>
                        <a:t> Day (</a:t>
                      </a:r>
                      <a:r>
                        <a:rPr lang="es-MX" sz="1600" b="0" dirty="0" err="1">
                          <a:solidFill>
                            <a:srgbClr val="262626"/>
                          </a:solidFill>
                          <a:effectLst/>
                          <a:latin typeface="+mn-lt"/>
                          <a:ea typeface="Times New Roman"/>
                          <a:cs typeface="Times New Roman"/>
                        </a:rPr>
                        <a:t>Namid</a:t>
                      </a:r>
                      <a:r>
                        <a:rPr lang="es-MX" sz="1600" b="0" dirty="0">
                          <a:solidFill>
                            <a:srgbClr val="262626"/>
                          </a:solidFill>
                          <a:effectLst/>
                          <a:latin typeface="+mn-lt"/>
                          <a:ea typeface="Times New Roman"/>
                          <a:cs typeface="Times New Roman"/>
                        </a:rPr>
                        <a:t>) para discutir y abordar los Retos y Oportunidades del Turismo de Reuniones en Quintana Roo. / Lugar: Hotel </a:t>
                      </a:r>
                      <a:r>
                        <a:rPr lang="es-MX" sz="1600" b="0" dirty="0" err="1">
                          <a:solidFill>
                            <a:srgbClr val="262626"/>
                          </a:solidFill>
                          <a:effectLst/>
                          <a:latin typeface="+mn-lt"/>
                          <a:ea typeface="Times New Roman"/>
                          <a:cs typeface="Times New Roman"/>
                        </a:rPr>
                        <a:t>Royalton</a:t>
                      </a:r>
                      <a:r>
                        <a:rPr lang="es-MX" sz="1600" b="0" dirty="0">
                          <a:solidFill>
                            <a:srgbClr val="262626"/>
                          </a:solidFill>
                          <a:effectLst/>
                          <a:latin typeface="+mn-lt"/>
                          <a:ea typeface="Times New Roman"/>
                          <a:cs typeface="Times New Roman"/>
                        </a:rPr>
                        <a:t> Riviera Cancún</a:t>
                      </a:r>
                      <a:r>
                        <a:rPr lang="es-MX" sz="1600" b="0" dirty="0" smtClean="0">
                          <a:solidFill>
                            <a:srgbClr val="262626"/>
                          </a:solidFill>
                          <a:effectLst/>
                          <a:latin typeface="+mn-lt"/>
                          <a:ea typeface="Times New Roman"/>
                          <a:cs typeface="Times New Roman"/>
                        </a:rPr>
                        <a:t>.</a:t>
                      </a:r>
                      <a:r>
                        <a:rPr lang="es-MX" sz="1600" b="0" dirty="0">
                          <a:solidFill>
                            <a:srgbClr val="262626"/>
                          </a:solidFill>
                          <a:effectLst/>
                          <a:latin typeface="+mn-lt"/>
                          <a:ea typeface="Times New Roman"/>
                          <a:cs typeface="Times New Roman"/>
                        </a:rPr>
                        <a:t> </a:t>
                      </a:r>
                      <a:endParaRPr lang="es-MX" sz="1600" b="0" dirty="0" smtClean="0">
                        <a:solidFill>
                          <a:srgbClr val="262626"/>
                        </a:solidFill>
                        <a:effectLst/>
                        <a:latin typeface="+mn-lt"/>
                        <a:ea typeface="Times New Roman"/>
                        <a:cs typeface="Times New Roman"/>
                      </a:endParaRPr>
                    </a:p>
                    <a:p>
                      <a:pPr algn="just">
                        <a:spcAft>
                          <a:spcPts val="0"/>
                        </a:spcAft>
                      </a:pPr>
                      <a:endParaRPr lang="es-MX" sz="1600" b="0" dirty="0">
                        <a:effectLst/>
                        <a:latin typeface="+mn-lt"/>
                        <a:ea typeface="Times New Roman"/>
                        <a:cs typeface="Times New Roman"/>
                      </a:endParaRPr>
                    </a:p>
                  </a:txBody>
                  <a:tcPr marL="68580" marR="68580" marT="0" marB="0"/>
                </a:tc>
              </a:tr>
              <a:tr h="870808">
                <a:tc>
                  <a:txBody>
                    <a:bodyPr/>
                    <a:lstStyle/>
                    <a:p>
                      <a:pPr algn="ctr">
                        <a:spcAft>
                          <a:spcPts val="0"/>
                        </a:spcAft>
                      </a:pPr>
                      <a:r>
                        <a:rPr lang="es-MX" sz="1600" b="0" dirty="0">
                          <a:solidFill>
                            <a:srgbClr val="262626"/>
                          </a:solidFill>
                          <a:effectLst/>
                          <a:latin typeface="+mn-lt"/>
                          <a:ea typeface="Times New Roman"/>
                          <a:cs typeface="Tahoma"/>
                        </a:rPr>
                        <a:t>28/04</a:t>
                      </a:r>
                      <a:endParaRPr lang="es-MX" sz="1600" b="0" dirty="0">
                        <a:effectLst/>
                        <a:latin typeface="+mn-lt"/>
                        <a:ea typeface="Times New Roman"/>
                        <a:cs typeface="Times New Roman"/>
                      </a:endParaRPr>
                    </a:p>
                  </a:txBody>
                  <a:tcPr marL="68580" marR="68580" marT="0" marB="0" anchor="ctr"/>
                </a:tc>
                <a:tc>
                  <a:txBody>
                    <a:bodyPr/>
                    <a:lstStyle/>
                    <a:p>
                      <a:pPr algn="ctr">
                        <a:spcAft>
                          <a:spcPts val="0"/>
                        </a:spcAft>
                      </a:pPr>
                      <a:r>
                        <a:rPr lang="es-MX" sz="1600" b="0" dirty="0">
                          <a:solidFill>
                            <a:srgbClr val="262626"/>
                          </a:solidFill>
                          <a:effectLst/>
                          <a:latin typeface="+mn-lt"/>
                          <a:ea typeface="Times New Roman"/>
                          <a:cs typeface="Tahoma"/>
                        </a:rPr>
                        <a:t>12:30 </a:t>
                      </a:r>
                      <a:r>
                        <a:rPr lang="es-MX" sz="1600" b="0" dirty="0" err="1">
                          <a:solidFill>
                            <a:srgbClr val="262626"/>
                          </a:solidFill>
                          <a:effectLst/>
                          <a:latin typeface="+mn-lt"/>
                          <a:ea typeface="Times New Roman"/>
                          <a:cs typeface="Tahoma"/>
                        </a:rPr>
                        <a:t>hrs</a:t>
                      </a:r>
                      <a:r>
                        <a:rPr lang="es-MX" sz="1600" b="0" dirty="0">
                          <a:solidFill>
                            <a:srgbClr val="262626"/>
                          </a:solidFill>
                          <a:effectLst/>
                          <a:latin typeface="+mn-lt"/>
                          <a:ea typeface="Times New Roman"/>
                          <a:cs typeface="Tahoma"/>
                        </a:rPr>
                        <a:t>.</a:t>
                      </a:r>
                      <a:endParaRPr lang="es-MX" sz="1600" b="0" dirty="0">
                        <a:effectLst/>
                        <a:latin typeface="+mn-lt"/>
                        <a:ea typeface="Times New Roman"/>
                        <a:cs typeface="Times New Roman"/>
                      </a:endParaRPr>
                    </a:p>
                  </a:txBody>
                  <a:tcPr marL="68580" marR="68580" marT="0" marB="0" anchor="ctr"/>
                </a:tc>
                <a:tc>
                  <a:txBody>
                    <a:bodyPr/>
                    <a:lstStyle/>
                    <a:p>
                      <a:pPr algn="just">
                        <a:spcAft>
                          <a:spcPts val="0"/>
                        </a:spcAft>
                      </a:pPr>
                      <a:r>
                        <a:rPr lang="es-MX" sz="1600" b="0" dirty="0">
                          <a:solidFill>
                            <a:srgbClr val="262626"/>
                          </a:solidFill>
                          <a:effectLst/>
                          <a:latin typeface="+mn-lt"/>
                          <a:ea typeface="Times New Roman"/>
                          <a:cs typeface="Times New Roman"/>
                        </a:rPr>
                        <a:t>1era. Reunión de coordinación para el evento de AMAV/Avianca, se planea para este año traer 10 compradores de Colombia y 10 de Perú ya que Avianca iniciará su vuelo directo Cancún-Lima. / Oficinas AMAV</a:t>
                      </a:r>
                      <a:endParaRPr lang="es-MX" sz="1600" b="0" dirty="0">
                        <a:effectLst/>
                        <a:latin typeface="+mn-lt"/>
                        <a:ea typeface="Times New Roman"/>
                        <a:cs typeface="Times New Roman"/>
                      </a:endParaRPr>
                    </a:p>
                    <a:p>
                      <a:pPr algn="just">
                        <a:spcAft>
                          <a:spcPts val="0"/>
                        </a:spcAft>
                      </a:pPr>
                      <a:r>
                        <a:rPr lang="es-MX" sz="1600" b="0" dirty="0">
                          <a:solidFill>
                            <a:srgbClr val="262626"/>
                          </a:solidFill>
                          <a:effectLst/>
                          <a:latin typeface="+mn-lt"/>
                          <a:ea typeface="Times New Roman"/>
                          <a:cs typeface="Times New Roman"/>
                        </a:rPr>
                        <a:t> </a:t>
                      </a:r>
                      <a:endParaRPr lang="es-MX" sz="1600" b="0" dirty="0">
                        <a:effectLst/>
                        <a:latin typeface="+mn-lt"/>
                        <a:ea typeface="Times New Roman"/>
                        <a:cs typeface="Times New Roman"/>
                      </a:endParaRPr>
                    </a:p>
                  </a:txBody>
                  <a:tcPr marL="68580" marR="68580" marT="0" marB="0"/>
                </a:tc>
              </a:tr>
              <a:tr h="370840">
                <a:tc>
                  <a:txBody>
                    <a:bodyPr/>
                    <a:lstStyle/>
                    <a:p>
                      <a:pPr algn="ctr">
                        <a:spcAft>
                          <a:spcPts val="0"/>
                        </a:spcAft>
                      </a:pPr>
                      <a:endParaRPr lang="es-MX" sz="1600" b="0" dirty="0">
                        <a:effectLst/>
                        <a:latin typeface="+mn-lt"/>
                        <a:ea typeface="Times New Roman"/>
                        <a:cs typeface="Times New Roman"/>
                      </a:endParaRPr>
                    </a:p>
                  </a:txBody>
                  <a:tcPr marL="68580" marR="68580" marT="0" marB="0" anchor="ctr"/>
                </a:tc>
                <a:tc>
                  <a:txBody>
                    <a:bodyPr/>
                    <a:lstStyle/>
                    <a:p>
                      <a:pPr algn="ctr">
                        <a:spcAft>
                          <a:spcPts val="0"/>
                        </a:spcAft>
                      </a:pPr>
                      <a:endParaRPr lang="es-MX" sz="1600" b="0" dirty="0">
                        <a:effectLst/>
                        <a:latin typeface="+mn-lt"/>
                        <a:ea typeface="Times New Roman"/>
                        <a:cs typeface="Times New Roman"/>
                      </a:endParaRP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600" b="1" dirty="0" smtClean="0">
                          <a:effectLst/>
                          <a:latin typeface="+mn-lt"/>
                          <a:ea typeface="Times New Roman"/>
                          <a:cs typeface="Times New Roman"/>
                        </a:rPr>
                        <a:t>Durante este mes, se llevaron a cabo negociaciones con el Gobierno del Estado y Municipal para el tema de las Mesas de Hospitalidad</a:t>
                      </a:r>
                    </a:p>
                    <a:p>
                      <a:pPr algn="just">
                        <a:spcAft>
                          <a:spcPts val="0"/>
                        </a:spcAft>
                      </a:pPr>
                      <a:endParaRPr lang="es-MX" sz="1600" b="0" dirty="0">
                        <a:effectLst/>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9296016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835</Words>
  <Application>Microsoft Office PowerPoint</Application>
  <PresentationFormat>Presentación en pantalla (4:3)</PresentationFormat>
  <Paragraphs>179</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ORLANDO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ELIZABETH</dc:creator>
  <cp:lastModifiedBy>ELIZABETH</cp:lastModifiedBy>
  <cp:revision>47</cp:revision>
  <dcterms:created xsi:type="dcterms:W3CDTF">2015-12-11T16:50:06Z</dcterms:created>
  <dcterms:modified xsi:type="dcterms:W3CDTF">2016-01-15T20:20:27Z</dcterms:modified>
</cp:coreProperties>
</file>